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31"/>
  </p:notesMasterIdLst>
  <p:sldIdLst>
    <p:sldId id="288" r:id="rId2"/>
    <p:sldId id="291" r:id="rId3"/>
    <p:sldId id="292" r:id="rId4"/>
    <p:sldId id="350" r:id="rId5"/>
    <p:sldId id="358" r:id="rId6"/>
    <p:sldId id="359" r:id="rId7"/>
    <p:sldId id="360" r:id="rId8"/>
    <p:sldId id="369" r:id="rId9"/>
    <p:sldId id="370" r:id="rId10"/>
    <p:sldId id="371" r:id="rId11"/>
    <p:sldId id="362" r:id="rId12"/>
    <p:sldId id="363" r:id="rId13"/>
    <p:sldId id="364" r:id="rId14"/>
    <p:sldId id="365" r:id="rId15"/>
    <p:sldId id="366" r:id="rId16"/>
    <p:sldId id="367" r:id="rId17"/>
    <p:sldId id="372" r:id="rId18"/>
    <p:sldId id="373" r:id="rId19"/>
    <p:sldId id="374" r:id="rId20"/>
    <p:sldId id="355" r:id="rId21"/>
    <p:sldId id="356" r:id="rId22"/>
    <p:sldId id="357" r:id="rId23"/>
    <p:sldId id="352" r:id="rId24"/>
    <p:sldId id="353" r:id="rId25"/>
    <p:sldId id="354" r:id="rId26"/>
    <p:sldId id="377" r:id="rId27"/>
    <p:sldId id="378" r:id="rId28"/>
    <p:sldId id="379" r:id="rId29"/>
    <p:sldId id="274" r:id="rId30"/>
  </p:sldIdLst>
  <p:sldSz cx="18288000" cy="10287000"/>
  <p:notesSz cx="6735763" cy="9866313"/>
  <p:embeddedFontLst>
    <p:embeddedFont>
      <p:font typeface="Bahnschrift SemiBold Condensed" panose="020B0502040204020203" pitchFamily="34" charset="0"/>
      <p:bold r:id="rId32"/>
    </p:embeddedFont>
    <p:embeddedFont>
      <p:font typeface="Corbel" panose="020B0503020204020204" pitchFamily="34" charset="0"/>
      <p:regular r:id="rId33"/>
      <p:bold r:id="rId34"/>
      <p:italic r:id="rId35"/>
      <p:boldItalic r:id="rId36"/>
    </p:embeddedFont>
    <p:embeddedFont>
      <p:font typeface="League Spartan" panose="020B0604020202020204" charset="0"/>
      <p:regular r:id="rId37"/>
      <p:bold r:id="rId38"/>
    </p:embeddedFont>
    <p:embeddedFont>
      <p:font typeface="Libre Baskerville" panose="02000000000000000000" pitchFamily="2" charset="0"/>
      <p:regular r:id="rId39"/>
      <p:bold r:id="rId40"/>
      <p:italic r:id="rId41"/>
    </p:embeddedFont>
    <p:embeddedFont>
      <p:font typeface="Wingdings 2" panose="05020102010507070707" pitchFamily="18" charset="2"/>
      <p:regular r:id="rId42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OPOS BG51" initials="OB" lastIdx="1" clrIdx="0"/>
  <p:cmAuthor id="2" name="OPOS BG79" initials="OB" lastIdx="1" clrIdx="1"/>
  <p:cmAuthor id="3" name="Administrator" initials="A" lastIdx="1" clrIdx="2">
    <p:extLst>
      <p:ext uri="{19B8F6BF-5375-455C-9EA6-DF929625EA0E}">
        <p15:presenceInfo xmlns:p15="http://schemas.microsoft.com/office/powerpoint/2012/main" userId="Administrato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D193"/>
    <a:srgbClr val="90BB23"/>
    <a:srgbClr val="0000FF"/>
    <a:srgbClr val="0066FF"/>
    <a:srgbClr val="CFE8CA"/>
    <a:srgbClr val="99FF99"/>
    <a:srgbClr val="00FF00"/>
    <a:srgbClr val="FFFFCC"/>
    <a:srgbClr val="8495EC"/>
    <a:srgbClr val="3AA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836" autoAdjust="0"/>
  </p:normalViewPr>
  <p:slideViewPr>
    <p:cSldViewPr snapToGrid="0" showGuides="1">
      <p:cViewPr varScale="1">
        <p:scale>
          <a:sx n="68" d="100"/>
          <a:sy n="68" d="100"/>
        </p:scale>
        <p:origin x="75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8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3.fntdata"/><Relationship Id="rId42" Type="http://schemas.openxmlformats.org/officeDocument/2006/relationships/font" Target="fonts/font11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2.fntdata"/><Relationship Id="rId38" Type="http://schemas.openxmlformats.org/officeDocument/2006/relationships/font" Target="fonts/font7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1.fntdata"/><Relationship Id="rId37" Type="http://schemas.openxmlformats.org/officeDocument/2006/relationships/font" Target="fonts/font6.fntdata"/><Relationship Id="rId40" Type="http://schemas.openxmlformats.org/officeDocument/2006/relationships/font" Target="fonts/font9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5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4.fntdata"/><Relationship Id="rId43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 panose="020B0604020202020204"/>
      <a:defRPr sz="1400" b="0" i="0" u="none" strike="noStrike" cap="none">
        <a:solidFill>
          <a:srgbClr val="000000"/>
        </a:solidFill>
        <a:latin typeface="Arial" panose="020B0604020202020204"/>
        <a:ea typeface="Arial" panose="020B0604020202020204"/>
        <a:cs typeface="Arial" panose="020B0604020202020204"/>
        <a:sym typeface="Arial" panose="020B060402020202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2" name="Google Shape;242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828520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2171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546916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06160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98963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580CCBF2-C3C7-7F9D-6989-6D8C5873305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EFB244F0-02EA-5E52-AB44-6AB0088503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Сдружение</a:t>
            </a:r>
            <a:r>
              <a:rPr lang="ru-RU" dirty="0"/>
              <a:t> „Зелени </a:t>
            </a:r>
            <a:r>
              <a:rPr lang="ru-RU" dirty="0" err="1"/>
              <a:t>балкани</a:t>
            </a:r>
            <a:r>
              <a:rPr lang="ru-RU" dirty="0"/>
              <a:t> - Стара </a:t>
            </a:r>
            <a:r>
              <a:rPr lang="ru-RU" dirty="0" err="1"/>
              <a:t>Загора</a:t>
            </a:r>
            <a:r>
              <a:rPr lang="ru-RU" dirty="0"/>
              <a:t>“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Институт по </a:t>
            </a:r>
            <a:r>
              <a:rPr lang="ru-RU" dirty="0" err="1"/>
              <a:t>рибни</a:t>
            </a:r>
            <a:r>
              <a:rPr lang="ru-RU" dirty="0"/>
              <a:t> </a:t>
            </a:r>
            <a:r>
              <a:rPr lang="ru-RU" dirty="0" err="1"/>
              <a:t>ресурси</a:t>
            </a:r>
            <a:r>
              <a:rPr lang="ru-RU" dirty="0"/>
              <a:t>, </a:t>
            </a:r>
            <a:r>
              <a:rPr lang="ru-RU" dirty="0" err="1"/>
              <a:t>Селскостопанска</a:t>
            </a:r>
            <a:r>
              <a:rPr lang="ru-RU" dirty="0"/>
              <a:t> академия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Фондация</a:t>
            </a:r>
            <a:r>
              <a:rPr lang="ru-RU" dirty="0"/>
              <a:t> „</a:t>
            </a:r>
            <a:r>
              <a:rPr lang="ru-RU" dirty="0" err="1"/>
              <a:t>Геа</a:t>
            </a:r>
            <a:r>
              <a:rPr lang="ru-RU" dirty="0"/>
              <a:t> </a:t>
            </a:r>
            <a:r>
              <a:rPr lang="ru-RU" dirty="0" err="1"/>
              <a:t>Челония</a:t>
            </a:r>
            <a:r>
              <a:rPr lang="ru-RU" dirty="0"/>
              <a:t>“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93C18366-1319-006D-730E-78A9D815B7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732537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C03734BC-E343-E620-01D2-B17FD5A1A0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FA1679D3-261D-DB67-2042-83AA47D2E5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Разходите за подготовка на </a:t>
            </a:r>
            <a:r>
              <a:rPr lang="ru-RU" dirty="0" err="1"/>
              <a:t>проектното</a:t>
            </a:r>
            <a:r>
              <a:rPr lang="ru-RU" dirty="0"/>
              <a:t> предложение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ограничени</a:t>
            </a:r>
            <a:r>
              <a:rPr lang="ru-RU" dirty="0"/>
              <a:t> до 20 000 лв. с включен ДДС.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Разходите за </a:t>
            </a:r>
            <a:r>
              <a:rPr lang="ru-RU" dirty="0" err="1"/>
              <a:t>консолидирана</a:t>
            </a:r>
            <a:r>
              <a:rPr lang="ru-RU" dirty="0"/>
              <a:t> документация за </a:t>
            </a:r>
            <a:r>
              <a:rPr lang="ru-RU" dirty="0" err="1"/>
              <a:t>доказване</a:t>
            </a:r>
            <a:r>
              <a:rPr lang="ru-RU" dirty="0"/>
              <a:t> на </a:t>
            </a:r>
            <a:r>
              <a:rPr lang="ru-RU" dirty="0" err="1"/>
              <a:t>климатична</a:t>
            </a:r>
            <a:r>
              <a:rPr lang="ru-RU" dirty="0"/>
              <a:t> </a:t>
            </a:r>
            <a:r>
              <a:rPr lang="ru-RU" dirty="0" err="1"/>
              <a:t>устойчивост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ограничени</a:t>
            </a:r>
            <a:r>
              <a:rPr lang="ru-RU" dirty="0"/>
              <a:t> до 20 000 лв. с включен ДДС.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Разходите за </a:t>
            </a:r>
            <a:r>
              <a:rPr lang="ru-RU" dirty="0" err="1"/>
              <a:t>образователни</a:t>
            </a:r>
            <a:r>
              <a:rPr lang="ru-RU" dirty="0"/>
              <a:t> и </a:t>
            </a:r>
            <a:r>
              <a:rPr lang="ru-RU" dirty="0" err="1"/>
              <a:t>информационни</a:t>
            </a:r>
            <a:r>
              <a:rPr lang="ru-RU" dirty="0"/>
              <a:t> </a:t>
            </a:r>
            <a:r>
              <a:rPr lang="ru-RU" dirty="0" err="1"/>
              <a:t>дейности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ограничени</a:t>
            </a:r>
            <a:r>
              <a:rPr lang="ru-RU" dirty="0"/>
              <a:t> до 25% от размера на БФП с включен ДДС.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Разходите за </a:t>
            </a:r>
            <a:r>
              <a:rPr lang="ru-RU" dirty="0" err="1"/>
              <a:t>проектиране</a:t>
            </a:r>
            <a:r>
              <a:rPr lang="ru-RU" dirty="0"/>
              <a:t> и авторски надзор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ограничени</a:t>
            </a:r>
            <a:r>
              <a:rPr lang="ru-RU" dirty="0"/>
              <a:t> до 2% от </a:t>
            </a:r>
            <a:r>
              <a:rPr lang="ru-RU" dirty="0" err="1"/>
              <a:t>строителната</a:t>
            </a:r>
            <a:r>
              <a:rPr lang="ru-RU" dirty="0"/>
              <a:t> стойност на </a:t>
            </a:r>
            <a:r>
              <a:rPr lang="ru-RU" dirty="0" err="1"/>
              <a:t>съответните</a:t>
            </a:r>
            <a:r>
              <a:rPr lang="ru-RU" dirty="0"/>
              <a:t> </a:t>
            </a:r>
            <a:r>
              <a:rPr lang="ru-RU" dirty="0" err="1"/>
              <a:t>обекти</a:t>
            </a:r>
            <a:r>
              <a:rPr lang="ru-RU" dirty="0"/>
              <a:t>, предмет на </a:t>
            </a:r>
            <a:r>
              <a:rPr lang="ru-RU" dirty="0" err="1"/>
              <a:t>строително-монтажни</a:t>
            </a:r>
            <a:r>
              <a:rPr lang="ru-RU" dirty="0"/>
              <a:t> </a:t>
            </a:r>
            <a:r>
              <a:rPr lang="ru-RU" dirty="0" err="1"/>
              <a:t>работи</a:t>
            </a:r>
            <a:r>
              <a:rPr lang="ru-RU" dirty="0"/>
              <a:t>, а за </a:t>
            </a:r>
            <a:r>
              <a:rPr lang="ru-RU" dirty="0" err="1"/>
              <a:t>строителен</a:t>
            </a:r>
            <a:r>
              <a:rPr lang="ru-RU" dirty="0"/>
              <a:t> надзор – до 3% от </a:t>
            </a:r>
            <a:r>
              <a:rPr lang="ru-RU" dirty="0" err="1"/>
              <a:t>същата</a:t>
            </a:r>
            <a:r>
              <a:rPr lang="ru-RU" dirty="0"/>
              <a:t> стойност.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err="1"/>
              <a:t>Непреките</a:t>
            </a:r>
            <a:r>
              <a:rPr lang="ru-RU" dirty="0"/>
              <a:t> </a:t>
            </a:r>
            <a:r>
              <a:rPr lang="ru-RU" dirty="0" err="1"/>
              <a:t>разходи</a:t>
            </a:r>
            <a:r>
              <a:rPr lang="ru-RU" dirty="0"/>
              <a:t> за организация и управление, за </a:t>
            </a:r>
            <a:r>
              <a:rPr lang="ru-RU" dirty="0" err="1"/>
              <a:t>видимост</a:t>
            </a:r>
            <a:r>
              <a:rPr lang="ru-RU" dirty="0"/>
              <a:t>, </a:t>
            </a:r>
            <a:r>
              <a:rPr lang="ru-RU" dirty="0" err="1"/>
              <a:t>прозрачност</a:t>
            </a:r>
            <a:r>
              <a:rPr lang="ru-RU" dirty="0"/>
              <a:t> и </a:t>
            </a:r>
            <a:r>
              <a:rPr lang="ru-RU" dirty="0" err="1"/>
              <a:t>комуникация</a:t>
            </a:r>
            <a:r>
              <a:rPr lang="ru-RU" dirty="0"/>
              <a:t> и за </a:t>
            </a:r>
            <a:r>
              <a:rPr lang="ru-RU" dirty="0" err="1"/>
              <a:t>разработване</a:t>
            </a:r>
            <a:r>
              <a:rPr lang="ru-RU" dirty="0"/>
              <a:t> на </a:t>
            </a:r>
            <a:r>
              <a:rPr lang="ru-RU" dirty="0" err="1"/>
              <a:t>документи</a:t>
            </a:r>
            <a:r>
              <a:rPr lang="ru-RU" dirty="0"/>
              <a:t> за </a:t>
            </a:r>
            <a:r>
              <a:rPr lang="ru-RU" dirty="0" err="1"/>
              <a:t>обществени</a:t>
            </a:r>
            <a:r>
              <a:rPr lang="ru-RU" dirty="0"/>
              <a:t> </a:t>
            </a:r>
            <a:r>
              <a:rPr lang="ru-RU" dirty="0" err="1"/>
              <a:t>поръчки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в </a:t>
            </a:r>
            <a:r>
              <a:rPr lang="ru-RU" dirty="0" err="1"/>
              <a:t>рамките</a:t>
            </a:r>
            <a:r>
              <a:rPr lang="ru-RU" dirty="0"/>
              <a:t> на </a:t>
            </a:r>
            <a:r>
              <a:rPr lang="ru-RU" dirty="0" err="1"/>
              <a:t>ограниченията</a:t>
            </a:r>
            <a:r>
              <a:rPr lang="ru-RU" dirty="0"/>
              <a:t>, </a:t>
            </a:r>
            <a:r>
              <a:rPr lang="ru-RU" dirty="0" err="1"/>
              <a:t>както</a:t>
            </a:r>
            <a:r>
              <a:rPr lang="ru-RU" dirty="0"/>
              <a:t> </a:t>
            </a:r>
            <a:r>
              <a:rPr lang="ru-RU" dirty="0" err="1"/>
              <a:t>следва</a:t>
            </a:r>
            <a:r>
              <a:rPr lang="ru-RU" dirty="0"/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- за </a:t>
            </a:r>
            <a:r>
              <a:rPr lang="ru-RU" dirty="0" err="1"/>
              <a:t>проекти</a:t>
            </a:r>
            <a:r>
              <a:rPr lang="ru-RU" dirty="0"/>
              <a:t> </a:t>
            </a:r>
            <a:r>
              <a:rPr lang="ru-RU" dirty="0" err="1"/>
              <a:t>със</a:t>
            </a:r>
            <a:r>
              <a:rPr lang="ru-RU" dirty="0"/>
              <a:t> стойност на БФП под 400 000 лв. – 14%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- за </a:t>
            </a:r>
            <a:r>
              <a:rPr lang="ru-RU" dirty="0" err="1"/>
              <a:t>проекти</a:t>
            </a:r>
            <a:r>
              <a:rPr lang="ru-RU" dirty="0"/>
              <a:t> </a:t>
            </a:r>
            <a:r>
              <a:rPr lang="ru-RU" dirty="0" err="1"/>
              <a:t>със</a:t>
            </a:r>
            <a:r>
              <a:rPr lang="ru-RU" dirty="0"/>
              <a:t> стойност на БФП от 400 001 - 1 000 000 лв. – 10%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/>
              <a:t>По </a:t>
            </a:r>
            <a:r>
              <a:rPr lang="ru-RU" dirty="0" err="1"/>
              <a:t>процедурата</a:t>
            </a:r>
            <a:r>
              <a:rPr lang="ru-RU" dirty="0"/>
              <a:t> не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допустими</a:t>
            </a:r>
            <a:r>
              <a:rPr lang="ru-RU" dirty="0"/>
              <a:t> </a:t>
            </a:r>
            <a:r>
              <a:rPr lang="ru-RU" dirty="0" err="1"/>
              <a:t>разходи</a:t>
            </a:r>
            <a:r>
              <a:rPr lang="ru-RU" dirty="0"/>
              <a:t> за </a:t>
            </a:r>
            <a:r>
              <a:rPr lang="ru-RU" dirty="0" err="1"/>
              <a:t>алеи</a:t>
            </a:r>
            <a:r>
              <a:rPr lang="ru-RU" dirty="0"/>
              <a:t>, </a:t>
            </a:r>
            <a:r>
              <a:rPr lang="ru-RU" dirty="0" err="1"/>
              <a:t>паркова</a:t>
            </a:r>
            <a:r>
              <a:rPr lang="ru-RU" dirty="0"/>
              <a:t> </a:t>
            </a:r>
            <a:r>
              <a:rPr lang="ru-RU" dirty="0" err="1"/>
              <a:t>мебел</a:t>
            </a:r>
            <a:r>
              <a:rPr lang="ru-RU" dirty="0"/>
              <a:t>, </a:t>
            </a:r>
            <a:r>
              <a:rPr lang="ru-RU" dirty="0" err="1"/>
              <a:t>търговски</a:t>
            </a:r>
            <a:r>
              <a:rPr lang="ru-RU" dirty="0"/>
              <a:t> </a:t>
            </a:r>
            <a:r>
              <a:rPr lang="ru-RU" dirty="0" err="1"/>
              <a:t>обекти</a:t>
            </a:r>
            <a:r>
              <a:rPr lang="ru-RU" dirty="0"/>
              <a:t>, </a:t>
            </a:r>
            <a:r>
              <a:rPr lang="ru-RU" dirty="0" err="1"/>
              <a:t>обекти</a:t>
            </a:r>
            <a:r>
              <a:rPr lang="ru-RU" dirty="0"/>
              <a:t> за </a:t>
            </a:r>
            <a:r>
              <a:rPr lang="ru-RU" dirty="0" err="1"/>
              <a:t>отдих</a:t>
            </a:r>
            <a:r>
              <a:rPr lang="ru-RU" dirty="0"/>
              <a:t> и развлечение, детски площадки, общо осветление (</a:t>
            </a:r>
            <a:r>
              <a:rPr lang="ru-RU" dirty="0" err="1"/>
              <a:t>извън</a:t>
            </a:r>
            <a:r>
              <a:rPr lang="ru-RU" dirty="0"/>
              <a:t> </a:t>
            </a:r>
            <a:r>
              <a:rPr lang="ru-RU" dirty="0" err="1"/>
              <a:t>предназначеното</a:t>
            </a:r>
            <a:r>
              <a:rPr lang="ru-RU" dirty="0"/>
              <a:t> за консервационните цели), охрана и </a:t>
            </a:r>
            <a:r>
              <a:rPr lang="ru-RU" dirty="0" err="1"/>
              <a:t>сигурност</a:t>
            </a:r>
            <a:r>
              <a:rPr lang="ru-RU" dirty="0"/>
              <a:t> на </a:t>
            </a:r>
            <a:r>
              <a:rPr lang="ru-RU" dirty="0" err="1"/>
              <a:t>обекта</a:t>
            </a:r>
            <a:r>
              <a:rPr lang="ru-RU" dirty="0"/>
              <a:t> и др., </a:t>
            </a:r>
            <a:r>
              <a:rPr lang="ru-RU" dirty="0" err="1"/>
              <a:t>които</a:t>
            </a:r>
            <a:r>
              <a:rPr lang="ru-RU" dirty="0"/>
              <a:t> </a:t>
            </a:r>
            <a:r>
              <a:rPr lang="ru-RU" dirty="0" err="1"/>
              <a:t>ще</a:t>
            </a:r>
            <a:r>
              <a:rPr lang="ru-RU" dirty="0"/>
              <a:t> </a:t>
            </a:r>
            <a:r>
              <a:rPr lang="ru-RU" dirty="0" err="1"/>
              <a:t>бъдат</a:t>
            </a:r>
            <a:r>
              <a:rPr lang="ru-RU" dirty="0"/>
              <a:t> </a:t>
            </a:r>
            <a:r>
              <a:rPr lang="ru-RU" dirty="0" err="1"/>
              <a:t>детайлно</a:t>
            </a:r>
            <a:r>
              <a:rPr lang="ru-RU" dirty="0"/>
              <a:t> </a:t>
            </a:r>
            <a:r>
              <a:rPr lang="ru-RU" dirty="0" err="1"/>
              <a:t>описани</a:t>
            </a:r>
            <a:r>
              <a:rPr lang="ru-RU" dirty="0"/>
              <a:t> в условията за кандидатстване. Мерките за </a:t>
            </a:r>
            <a:r>
              <a:rPr lang="ru-RU" dirty="0" err="1"/>
              <a:t>енергийна</a:t>
            </a:r>
            <a:r>
              <a:rPr lang="ru-RU" dirty="0"/>
              <a:t> </a:t>
            </a:r>
            <a:r>
              <a:rPr lang="ru-RU" dirty="0" err="1"/>
              <a:t>ефективност</a:t>
            </a:r>
            <a:r>
              <a:rPr lang="ru-RU" dirty="0"/>
              <a:t>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второстепенни</a:t>
            </a:r>
            <a:r>
              <a:rPr lang="ru-RU" dirty="0"/>
              <a:t> и </a:t>
            </a:r>
            <a:r>
              <a:rPr lang="ru-RU" dirty="0" err="1"/>
              <a:t>са</a:t>
            </a:r>
            <a:r>
              <a:rPr lang="ru-RU" dirty="0"/>
              <a:t> </a:t>
            </a:r>
            <a:r>
              <a:rPr lang="ru-RU" dirty="0" err="1"/>
              <a:t>допустими</a:t>
            </a:r>
            <a:r>
              <a:rPr lang="ru-RU" dirty="0"/>
              <a:t> при </a:t>
            </a:r>
            <a:r>
              <a:rPr lang="ru-RU" dirty="0" err="1"/>
              <a:t>обосновка</a:t>
            </a:r>
            <a:r>
              <a:rPr lang="ru-RU" dirty="0"/>
              <a:t>, в </a:t>
            </a:r>
            <a:r>
              <a:rPr lang="ru-RU" dirty="0" err="1"/>
              <a:t>рамките</a:t>
            </a:r>
            <a:r>
              <a:rPr lang="ru-RU" dirty="0"/>
              <a:t> на </a:t>
            </a:r>
            <a:r>
              <a:rPr lang="ru-RU" dirty="0" err="1"/>
              <a:t>наличния</a:t>
            </a:r>
            <a:r>
              <a:rPr lang="ru-RU" dirty="0"/>
              <a:t> ресурс за </a:t>
            </a:r>
            <a:r>
              <a:rPr lang="ru-RU" dirty="0" err="1"/>
              <a:t>проектно</a:t>
            </a:r>
            <a:r>
              <a:rPr lang="ru-RU" dirty="0"/>
              <a:t> предложение, след </a:t>
            </a:r>
            <a:r>
              <a:rPr lang="ru-RU" dirty="0" err="1"/>
              <a:t>осигуряване</a:t>
            </a:r>
            <a:r>
              <a:rPr lang="ru-RU" dirty="0"/>
              <a:t> на </a:t>
            </a:r>
            <a:r>
              <a:rPr lang="ru-RU" dirty="0" err="1"/>
              <a:t>основните</a:t>
            </a:r>
            <a:r>
              <a:rPr lang="ru-RU" dirty="0"/>
              <a:t> потребности от </a:t>
            </a:r>
            <a:r>
              <a:rPr lang="ru-RU" dirty="0" err="1"/>
              <a:t>финансиране</a:t>
            </a:r>
            <a:r>
              <a:rPr lang="ru-RU" dirty="0"/>
              <a:t> за консервационната цел.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586F8CCA-345E-F849-5551-817C893C358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924437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C17A102C-D5AE-6B31-A65E-BF79DAEDD1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238E9C56-9624-68DC-210D-DF71B3291F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AEAF77CC-4480-90A3-8B1B-4D3E39B9270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74389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8EDC71C2-7B83-D69B-E542-3E3A0CD18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F4F53D03-0B08-5B5B-EB73-03E648426F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6F71D565-A6C8-438C-5746-AC1E7695F4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0395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AC327B5E-06BA-DB08-DD1F-704723001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F950F0D0-831D-78A2-AF6C-7016835528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2CF25ED2-907C-7ED3-2582-0FA6D49D11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0917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0908015A-9554-3C0D-85EA-9EC7B3660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24BD479F-D4B0-ABAB-7D39-1730B6885B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CFD1F38B-2106-B528-169F-17D110A16F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3303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43326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E060DB46-4320-F886-8B78-EC2F6C5144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5171E70C-E712-19EE-55AB-1080F54680C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CD0922FE-5A31-71B0-EB85-E5414029719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7700140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7CBBBD93-4955-6730-71B6-7B6A725DA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A575BD9E-29BF-D087-0FD5-D506EFE40EAE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FA5BD3BD-396C-BA00-9D60-ECFC7EA60B2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6203509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19C55149-64E2-97CD-15ED-A2A64043DA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207F82B0-A61F-433B-A24A-5891483F60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081ABF84-7BEC-BAF8-EB3E-1B31B9E2129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92183097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8EDC71C2-7B83-D69B-E542-3E3A0CD18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F4F53D03-0B08-5B5B-EB73-03E648426F8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6F71D565-A6C8-438C-5746-AC1E7695F41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3039587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AC327B5E-06BA-DB08-DD1F-704723001E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F950F0D0-831D-78A2-AF6C-7016835528B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2CF25ED2-907C-7ED3-2582-0FA6D49D11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109176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0908015A-9554-3C0D-85EA-9EC7B36609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24BD479F-D4B0-ABAB-7D39-1730B6885BD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CFD1F38B-2106-B528-169F-17D110A16F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01330308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CF113AA1-0949-CCB1-079E-3FA4DB47AB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336B9BCA-AE18-7F64-4953-D393AD30386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E1B12F56-FDF3-C8A4-4085-D525842772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2521102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F2FD31BD-89A5-CF89-06A8-ED47E4693A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85E7A591-52E7-9683-5940-DFD08D82AE5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B1CD49F2-6236-53C2-342E-AD2BBAC764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5360474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C6F2AAB8-C381-F39E-1EE6-22041C1524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9E921188-7B29-D50A-1370-0417FF75E74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FE873F85-EAB1-AC40-8276-15965D5020A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140523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8" name="Google Shape;518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19" name="Google Shape;519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86636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821714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>
          <a:extLst>
            <a:ext uri="{FF2B5EF4-FFF2-40B4-BE49-F238E27FC236}">
              <a16:creationId xmlns:a16="http://schemas.microsoft.com/office/drawing/2014/main" id="{115239C1-D09F-BAE9-79F2-BD6B66CAA9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>
            <a:extLst>
              <a:ext uri="{FF2B5EF4-FFF2-40B4-BE49-F238E27FC236}">
                <a16:creationId xmlns:a16="http://schemas.microsoft.com/office/drawing/2014/main" id="{00968ACF-DA2D-8502-3E64-D428002DA0F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>
            <a:extLst>
              <a:ext uri="{FF2B5EF4-FFF2-40B4-BE49-F238E27FC236}">
                <a16:creationId xmlns:a16="http://schemas.microsoft.com/office/drawing/2014/main" id="{1F891D0D-2454-10E2-B078-4D8B65E3749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286718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>
          <a:extLst>
            <a:ext uri="{FF2B5EF4-FFF2-40B4-BE49-F238E27FC236}">
              <a16:creationId xmlns:a16="http://schemas.microsoft.com/office/drawing/2014/main" id="{7F3F0532-4FDF-72FB-F4D4-C2C9AD57FE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>
            <a:extLst>
              <a:ext uri="{FF2B5EF4-FFF2-40B4-BE49-F238E27FC236}">
                <a16:creationId xmlns:a16="http://schemas.microsoft.com/office/drawing/2014/main" id="{B78D5646-F7C4-C096-4924-9174FDE36B2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>
            <a:extLst>
              <a:ext uri="{FF2B5EF4-FFF2-40B4-BE49-F238E27FC236}">
                <a16:creationId xmlns:a16="http://schemas.microsoft.com/office/drawing/2014/main" id="{98F232FA-ED4F-91E1-F6AD-65C026DA72E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1999655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>
          <a:extLst>
            <a:ext uri="{FF2B5EF4-FFF2-40B4-BE49-F238E27FC236}">
              <a16:creationId xmlns:a16="http://schemas.microsoft.com/office/drawing/2014/main" id="{4748EB18-052B-1D9E-AFC3-1F0E31BAFE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>
            <a:extLst>
              <a:ext uri="{FF2B5EF4-FFF2-40B4-BE49-F238E27FC236}">
                <a16:creationId xmlns:a16="http://schemas.microsoft.com/office/drawing/2014/main" id="{25D2ADF9-EA68-624F-BE6A-64027DF5F9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>
            <a:extLst>
              <a:ext uri="{FF2B5EF4-FFF2-40B4-BE49-F238E27FC236}">
                <a16:creationId xmlns:a16="http://schemas.microsoft.com/office/drawing/2014/main" id="{4EA41DA0-D3BE-79FC-2343-DABC1D8AB8F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6310783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84" name="Google Shape;1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43326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627" name="Google Shape;627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286636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1142999"/>
            <a:ext cx="13712429" cy="8001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3905395" y="1142999"/>
            <a:ext cx="4387977" cy="800100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4772" y="1947672"/>
            <a:ext cx="10972800" cy="4882896"/>
          </a:xfrm>
        </p:spPr>
        <p:txBody>
          <a:bodyPr anchor="b">
            <a:normAutofit/>
          </a:bodyPr>
          <a:lstStyle>
            <a:lvl1pPr algn="l">
              <a:defRPr sz="8850" spc="-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50023" y="7005369"/>
            <a:ext cx="10972800" cy="1371600"/>
          </a:xfrm>
        </p:spPr>
        <p:txBody>
          <a:bodyPr anchor="t">
            <a:normAutofit/>
          </a:bodyPr>
          <a:lstStyle>
            <a:lvl1pPr marL="0" indent="0" algn="l">
              <a:buNone/>
              <a:defRPr sz="33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685800" indent="0" algn="ctr">
              <a:buNone/>
              <a:defRPr sz="3300"/>
            </a:lvl2pPr>
            <a:lvl3pPr marL="1371600" indent="0" algn="ctr">
              <a:buNone/>
              <a:defRPr sz="3300"/>
            </a:lvl3pPr>
            <a:lvl4pPr marL="2057400" indent="0" algn="ctr">
              <a:buNone/>
              <a:defRPr sz="3000"/>
            </a:lvl4pPr>
            <a:lvl5pPr marL="2743200" indent="0" algn="ctr">
              <a:buNone/>
              <a:defRPr sz="3000"/>
            </a:lvl5pPr>
            <a:lvl6pPr marL="3429000" indent="0" algn="ctr">
              <a:buNone/>
              <a:defRPr sz="3000"/>
            </a:lvl6pPr>
            <a:lvl7pPr marL="4114800" indent="0" algn="ctr">
              <a:buNone/>
              <a:defRPr sz="3000"/>
            </a:lvl7pPr>
            <a:lvl8pPr marL="4800600" indent="0" algn="ctr">
              <a:buNone/>
              <a:defRPr sz="3000"/>
            </a:lvl8pPr>
            <a:lvl9pPr marL="5486400" indent="0" algn="ctr">
              <a:buNone/>
              <a:defRPr sz="3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71500" y="1485900"/>
            <a:ext cx="4229100" cy="74295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01868" y="1303020"/>
            <a:ext cx="10972800" cy="768096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1868" y="1947672"/>
            <a:ext cx="10972800" cy="4882896"/>
          </a:xfrm>
        </p:spPr>
        <p:txBody>
          <a:bodyPr anchor="b">
            <a:normAutofit/>
          </a:bodyPr>
          <a:lstStyle>
            <a:lvl1pPr>
              <a:defRPr sz="8850" b="0" spc="-15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9300" y="7008876"/>
            <a:ext cx="10972800" cy="1371600"/>
          </a:xfrm>
        </p:spPr>
        <p:txBody>
          <a:bodyPr anchor="t">
            <a:normAutofit/>
          </a:bodyPr>
          <a:lstStyle>
            <a:lvl1pPr marL="0" indent="0">
              <a:buNone/>
              <a:defRPr sz="33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01868" y="1303020"/>
            <a:ext cx="5212080" cy="7680960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27180" y="1303020"/>
            <a:ext cx="5212080" cy="7680960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1868" y="1535379"/>
            <a:ext cx="5212080" cy="121158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3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1868" y="2896404"/>
            <a:ext cx="5212080" cy="6035040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727695" y="1535380"/>
            <a:ext cx="5212080" cy="1219757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3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1727695" y="2896404"/>
            <a:ext cx="5212080" cy="6035040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1714500"/>
            <a:ext cx="4251960" cy="3566160"/>
          </a:xfrm>
        </p:spPr>
        <p:txBody>
          <a:bodyPr anchor="b">
            <a:normAutofit/>
          </a:bodyPr>
          <a:lstStyle>
            <a:lvl1pPr>
              <a:defRPr sz="48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01868" y="1303020"/>
            <a:ext cx="10972800" cy="7680960"/>
          </a:xfrm>
        </p:spPr>
        <p:txBody>
          <a:bodyPr/>
          <a:lstStyle>
            <a:lvl1pPr>
              <a:defRPr sz="30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5241264"/>
            <a:ext cx="4251960" cy="3482985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100">
                <a:solidFill>
                  <a:srgbClr val="FFFFFF"/>
                </a:solidFill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048" y="1714500"/>
            <a:ext cx="4251960" cy="3566160"/>
          </a:xfrm>
        </p:spPr>
        <p:txBody>
          <a:bodyPr anchor="b">
            <a:normAutofit/>
          </a:bodyPr>
          <a:lstStyle>
            <a:lvl1pPr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355966" y="1151129"/>
            <a:ext cx="12172845" cy="7996428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4048" y="5239512"/>
            <a:ext cx="4251960" cy="3483864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2100">
                <a:solidFill>
                  <a:srgbClr val="FFFFFF"/>
                </a:solidFill>
              </a:defRPr>
            </a:lvl1pPr>
            <a:lvl2pPr marL="685800" indent="0">
              <a:buNone/>
              <a:defRPr sz="1800"/>
            </a:lvl2pPr>
            <a:lvl3pPr marL="1371600" indent="0">
              <a:buNone/>
              <a:defRPr sz="1500"/>
            </a:lvl3pPr>
            <a:lvl4pPr marL="2057400" indent="0">
              <a:buNone/>
              <a:defRPr sz="1350"/>
            </a:lvl4pPr>
            <a:lvl5pPr marL="2743200" indent="0">
              <a:buNone/>
              <a:defRPr sz="1350"/>
            </a:lvl5pPr>
            <a:lvl6pPr marL="3429000" indent="0">
              <a:buNone/>
              <a:defRPr sz="1350"/>
            </a:lvl6pPr>
            <a:lvl7pPr marL="4114800" indent="0">
              <a:buNone/>
              <a:defRPr sz="1350"/>
            </a:lvl7pPr>
            <a:lvl8pPr marL="4800600" indent="0">
              <a:buNone/>
              <a:defRPr sz="1350"/>
            </a:lvl8pPr>
            <a:lvl9pPr marL="5486400" indent="0">
              <a:buNone/>
              <a:defRPr sz="13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5248652" y="9534526"/>
            <a:ext cx="8867276" cy="547688"/>
          </a:xfrm>
        </p:spPr>
        <p:txBody>
          <a:bodyPr/>
          <a:lstStyle/>
          <a:p>
            <a:endParaRPr lang="bg-BG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" y="1138428"/>
            <a:ext cx="5165385" cy="79964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79379" y="1685756"/>
            <a:ext cx="4421223" cy="69017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7723796" y="1138428"/>
            <a:ext cx="576072" cy="7996428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03902" y="1296162"/>
            <a:ext cx="10972800" cy="7680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3698" y="9534526"/>
            <a:ext cx="4114800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03903" y="9534526"/>
            <a:ext cx="8867276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951203" y="9534526"/>
            <a:ext cx="2296391" cy="5476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 b="1">
                <a:solidFill>
                  <a:schemeClr val="accent1"/>
                </a:solidFill>
              </a:defRPr>
            </a:lvl1pPr>
          </a:lstStyle>
          <a:p>
            <a:fld id="{00000000-1234-1234-1234-12341234123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5400" kern="1200" spc="-9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3716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Wingdings 2" panose="05020102010507070707" pitchFamily="18" charset="2"/>
        <a:buChar char=""/>
        <a:defRPr sz="3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1028700" indent="-27432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7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714500" indent="-27432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2400300" indent="-27432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3086100" indent="-27432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375"/>
        </a:spcBef>
        <a:spcAft>
          <a:spcPts val="375"/>
        </a:spcAft>
        <a:buClr>
          <a:schemeClr val="accent1"/>
        </a:buClr>
        <a:buFont typeface="Wingdings 2" panose="05020102010507070707" pitchFamily="18" charset="2"/>
        <a:buChar char=""/>
        <a:defRPr sz="21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hyperlink" Target="https://www.eufunds.bg/bg/opos" TargetMode="Externa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4" name="Google Shape;244;p19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0" y="5616"/>
            <a:ext cx="18288000" cy="10287000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9"/>
          <p:cNvSpPr/>
          <p:nvPr/>
        </p:nvSpPr>
        <p:spPr>
          <a:xfrm>
            <a:off x="9363404" y="-699862"/>
            <a:ext cx="11240312" cy="12055128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47" name="Google Shape;247;p19"/>
          <p:cNvSpPr txBox="1"/>
          <p:nvPr/>
        </p:nvSpPr>
        <p:spPr>
          <a:xfrm>
            <a:off x="438616" y="4414670"/>
            <a:ext cx="13810784" cy="2492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/>
            <a:r>
              <a:rPr lang="ru-RU" sz="54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МЕТОДИКА И КРИТЕРИИ ЗА ОЦЕНКА НА ПРОЕКТНИ ПРЕДЛОЖЕНИЯ ПО ПРОЦЕДУР</a:t>
            </a:r>
            <a:r>
              <a:rPr lang="bg-BG" sz="54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 на ПОС 2021-2027 г.</a:t>
            </a:r>
            <a:endParaRPr lang="bg-BG" sz="5400" b="1" dirty="0"/>
          </a:p>
        </p:txBody>
      </p:sp>
      <p:cxnSp>
        <p:nvCxnSpPr>
          <p:cNvPr id="249" name="Google Shape;249;p19"/>
          <p:cNvCxnSpPr/>
          <p:nvPr/>
        </p:nvCxnSpPr>
        <p:spPr>
          <a:xfrm>
            <a:off x="513833" y="8048244"/>
            <a:ext cx="8132100" cy="0"/>
          </a:xfrm>
          <a:prstGeom prst="straightConnector1">
            <a:avLst/>
          </a:prstGeom>
          <a:noFill/>
          <a:ln w="190500" cap="rnd" cmpd="sng">
            <a:solidFill>
              <a:srgbClr val="2C6E49"/>
            </a:solidFill>
            <a:prstDash val="solid"/>
            <a:round/>
            <a:headEnd type="none" w="sm" len="sm"/>
            <a:tailEnd type="none" w="sm" len="sm"/>
          </a:ln>
        </p:spPr>
      </p:cxnSp>
      <p:grpSp>
        <p:nvGrpSpPr>
          <p:cNvPr id="250" name="Google Shape;250;p19"/>
          <p:cNvGrpSpPr/>
          <p:nvPr/>
        </p:nvGrpSpPr>
        <p:grpSpPr>
          <a:xfrm>
            <a:off x="5061827" y="563807"/>
            <a:ext cx="269790" cy="270999"/>
            <a:chOff x="1813" y="0"/>
            <a:chExt cx="809173" cy="812800"/>
          </a:xfrm>
        </p:grpSpPr>
        <p:sp>
          <p:nvSpPr>
            <p:cNvPr id="251" name="Google Shape;251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2" name="Google Shape;252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53" name="Google Shape;253;p19"/>
          <p:cNvGrpSpPr/>
          <p:nvPr/>
        </p:nvGrpSpPr>
        <p:grpSpPr>
          <a:xfrm>
            <a:off x="6853431" y="2702562"/>
            <a:ext cx="375267" cy="376949"/>
            <a:chOff x="1813" y="0"/>
            <a:chExt cx="809173" cy="812800"/>
          </a:xfrm>
        </p:grpSpPr>
        <p:sp>
          <p:nvSpPr>
            <p:cNvPr id="254" name="Google Shape;254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55" name="Google Shape;255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256" name="Google Shape;256;p19"/>
          <p:cNvSpPr/>
          <p:nvPr/>
        </p:nvSpPr>
        <p:spPr>
          <a:xfrm>
            <a:off x="5061827" y="8340537"/>
            <a:ext cx="3328962" cy="3064076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260" name="Google Shape;260;p19"/>
          <p:cNvGrpSpPr/>
          <p:nvPr/>
        </p:nvGrpSpPr>
        <p:grpSpPr>
          <a:xfrm>
            <a:off x="9541087" y="699307"/>
            <a:ext cx="187634" cy="188475"/>
            <a:chOff x="1813" y="0"/>
            <a:chExt cx="809173" cy="812800"/>
          </a:xfrm>
        </p:grpSpPr>
        <p:sp>
          <p:nvSpPr>
            <p:cNvPr id="261" name="Google Shape;261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2" name="Google Shape;262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6" name="Google Shape;266;p19"/>
          <p:cNvGrpSpPr/>
          <p:nvPr/>
        </p:nvGrpSpPr>
        <p:grpSpPr>
          <a:xfrm>
            <a:off x="4489418" y="3167946"/>
            <a:ext cx="375153" cy="376835"/>
            <a:chOff x="1813" y="0"/>
            <a:chExt cx="809173" cy="812800"/>
          </a:xfrm>
        </p:grpSpPr>
        <p:sp>
          <p:nvSpPr>
            <p:cNvPr id="267" name="Google Shape;267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68" name="Google Shape;268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69" name="Google Shape;269;p19"/>
          <p:cNvGrpSpPr/>
          <p:nvPr/>
        </p:nvGrpSpPr>
        <p:grpSpPr>
          <a:xfrm>
            <a:off x="2213394" y="3390500"/>
            <a:ext cx="226448" cy="227463"/>
            <a:chOff x="1813" y="0"/>
            <a:chExt cx="809173" cy="812800"/>
          </a:xfrm>
        </p:grpSpPr>
        <p:sp>
          <p:nvSpPr>
            <p:cNvPr id="270" name="Google Shape;270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1" name="Google Shape;271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272" name="Google Shape;272;p19"/>
          <p:cNvGrpSpPr/>
          <p:nvPr/>
        </p:nvGrpSpPr>
        <p:grpSpPr>
          <a:xfrm>
            <a:off x="8906087" y="6767569"/>
            <a:ext cx="187634" cy="188475"/>
            <a:chOff x="1813" y="0"/>
            <a:chExt cx="809173" cy="812800"/>
          </a:xfrm>
        </p:grpSpPr>
        <p:sp>
          <p:nvSpPr>
            <p:cNvPr id="273" name="Google Shape;273;p19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274" name="Google Shape;274;p1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D46B214A-D45E-3030-A5AA-B79E8E6686F7}"/>
              </a:ext>
            </a:extLst>
          </p:cNvPr>
          <p:cNvSpPr txBox="1"/>
          <p:nvPr/>
        </p:nvSpPr>
        <p:spPr>
          <a:xfrm>
            <a:off x="12008221" y="8280836"/>
            <a:ext cx="5567083" cy="20005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  <a:endParaRPr kumimoji="0" lang="en-US" sz="20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449EDBA0-D5D2-18EC-CFBB-1B4A59734C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368" y="31650"/>
            <a:ext cx="1730839" cy="1778419"/>
          </a:xfrm>
          <a:prstGeom prst="rect">
            <a:avLst/>
          </a:prstGeom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0EFEA8E8-EF02-5D71-630A-9EF01A21A5AF}"/>
              </a:ext>
            </a:extLst>
          </p:cNvPr>
          <p:cNvGrpSpPr/>
          <p:nvPr/>
        </p:nvGrpSpPr>
        <p:grpSpPr>
          <a:xfrm>
            <a:off x="16342478" y="103064"/>
            <a:ext cx="1840154" cy="1463483"/>
            <a:chOff x="16472648" y="103064"/>
            <a:chExt cx="1840154" cy="1463483"/>
          </a:xfrm>
        </p:grpSpPr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D5079A4-DE19-B757-3E0D-339A612FBAF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472648" y="103064"/>
              <a:ext cx="1840154" cy="1463483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8705C34-7A03-9431-B0ED-B52A683C9DFF}"/>
                </a:ext>
              </a:extLst>
            </p:cNvPr>
            <p:cNvSpPr/>
            <p:nvPr/>
          </p:nvSpPr>
          <p:spPr>
            <a:xfrm>
              <a:off x="16698554" y="1193983"/>
              <a:ext cx="786171" cy="85542"/>
            </a:xfrm>
            <a:prstGeom prst="rect">
              <a:avLst/>
            </a:prstGeom>
            <a:solidFill>
              <a:srgbClr val="9DD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 dirty="0"/>
            </a:p>
          </p:txBody>
        </p:sp>
      </p:grpSp>
    </p:spTree>
    <p:extLst>
      <p:ext uri="{BB962C8B-B14F-4D97-AF65-F5344CB8AC3E}">
        <p14:creationId xmlns:p14="http://schemas.microsoft.com/office/powerpoint/2010/main" val="4123502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/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/>
          <p:cNvSpPr/>
          <p:nvPr/>
        </p:nvSpPr>
        <p:spPr>
          <a:xfrm>
            <a:off x="11150149" y="34965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/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/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/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556D82B0-518C-698D-7E3A-6141BEEF91E7}"/>
              </a:ext>
            </a:extLst>
          </p:cNvPr>
          <p:cNvSpPr txBox="1"/>
          <p:nvPr/>
        </p:nvSpPr>
        <p:spPr>
          <a:xfrm>
            <a:off x="293507" y="2863107"/>
            <a:ext cx="10264672" cy="51632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ПОДБОР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ИЗПЪЛНЕНИЕ НА МЕРКИ 59, 62, 63 И 73 ОТ НРПД ЗА НАТУРА 2000” 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3 „БИОЛОГИЧНО РАЗНООБРАЗИЕ“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06DD85-C579-D967-AB1B-2BFFA6C4DD00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557F28-66E5-3E0C-9692-63AC42B3D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1F97897-FFD3-C083-E00D-735623CCD2E1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6D307AB-8624-300D-F423-E56685A6C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09EB889-0F93-2B32-083A-CC9F7235F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6610439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78F6C1-A78F-445B-33F5-2A2F509E4C45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/>
          <p:cNvSpPr txBox="1"/>
          <p:nvPr/>
        </p:nvSpPr>
        <p:spPr>
          <a:xfrm>
            <a:off x="1929964" y="152091"/>
            <a:ext cx="14343129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en-US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r>
              <a:rPr lang="ru-RU" sz="40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Транспортно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bg-BG" sz="40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обезпечаване изпълнението на дейности в защитени територии изключителна държавна собственост</a:t>
            </a:r>
            <a:r>
              <a:rPr lang="en-US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”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A1697C-5488-4635-691C-5499E3E69547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По-ефективно изпълнение на дейностите, свързани с управлението на териториите изключителна държавна собственост: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bg-BG" sz="20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пазване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поддържане на биологичното разнообразие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Б</a:t>
            </a:r>
            <a:r>
              <a:rPr lang="bg-BG" sz="20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орба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превенция на пожарите;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20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ротиводействие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бракониерството; 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У</a:t>
            </a:r>
            <a:r>
              <a:rPr lang="bg-BG" sz="20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правление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туристическия поток и поддържане на обществения ред</a:t>
            </a: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bg-BG" sz="20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4A2AFB-6619-DA15-88CD-34820AC5D643}"/>
              </a:ext>
            </a:extLst>
          </p:cNvPr>
          <p:cNvSpPr/>
          <p:nvPr/>
        </p:nvSpPr>
        <p:spPr>
          <a:xfrm>
            <a:off x="14028507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ДИРЕКЦИЯ НСЗП В МОСВ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ru-RU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пит в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изпълнението на проект DIR-51233232-1-174 „Транспортно-техническо обезпечаване изпълнението на дейности в защитени територии изключителна държавна собственост” по Оперативна програма „Околна среда 2007-2013 г.” </a:t>
            </a:r>
          </a:p>
          <a:p>
            <a:pPr marL="285750" indent="-28575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о-добри технически и финансови параметри при централизирана обществена поръчка.</a:t>
            </a:r>
            <a:r>
              <a:rPr lang="ru-RU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ACA1FA-E7FB-F56D-2ABA-AD2E48E3F4C9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5A6FF7-0384-D903-34F4-01EA2D40FDBE}"/>
              </a:ext>
            </a:extLst>
          </p:cNvPr>
          <p:cNvSpPr/>
          <p:nvPr/>
        </p:nvSpPr>
        <p:spPr>
          <a:xfrm>
            <a:off x="6101448" y="5300367"/>
            <a:ext cx="1857203" cy="796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8EC582-1527-3D77-E9AD-65B8E6B1D59F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968093E-8066-DEF2-8FB5-F98FFCA3A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7CCC77C-BFBE-FB2E-D0D8-9DA10509E274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502C06-BF03-A370-4589-A69B340A3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A1A2A6-AED6-25D5-E231-9FE2D5137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FFA21CA-C1F9-C7C4-6C47-602F211B1B3A}"/>
              </a:ext>
            </a:extLst>
          </p:cNvPr>
          <p:cNvSpPr txBox="1"/>
          <p:nvPr/>
        </p:nvSpPr>
        <p:spPr>
          <a:xfrm>
            <a:off x="750881" y="3068887"/>
            <a:ext cx="5350567" cy="66787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57200" indent="-4572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30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Обезпечаване</a:t>
            </a:r>
            <a:r>
              <a:rPr lang="ru-RU" sz="3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3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ефективното управление на националните паркове и на резерватите, попадащи в техните граници, както и на резерватите извън границите на НП, предоставени за охрана и управление на ДНП, чрез закупуването и доставката на моторни превозни</a:t>
            </a:r>
            <a:r>
              <a:rPr lang="ru-RU" sz="3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средства. 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D622000-2ACC-5666-2F48-E1B619AD8B63}"/>
              </a:ext>
            </a:extLst>
          </p:cNvPr>
          <p:cNvCxnSpPr>
            <a:cxnSpLocks/>
          </p:cNvCxnSpPr>
          <p:nvPr/>
        </p:nvCxnSpPr>
        <p:spPr>
          <a:xfrm>
            <a:off x="12059306" y="5999408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2677A29-F628-6808-D9C5-9081EA51FFDB}"/>
              </a:ext>
            </a:extLst>
          </p:cNvPr>
          <p:cNvSpPr txBox="1"/>
          <p:nvPr/>
        </p:nvSpPr>
        <p:spPr>
          <a:xfrm>
            <a:off x="8395543" y="5537743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3544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/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/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/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/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/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/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/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/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/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/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/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/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AA1B9409-E905-723D-5EBF-45EE07E1F903}"/>
              </a:ext>
            </a:extLst>
          </p:cNvPr>
          <p:cNvSpPr txBox="1"/>
          <p:nvPr/>
        </p:nvSpPr>
        <p:spPr>
          <a:xfrm>
            <a:off x="179479" y="4802775"/>
            <a:ext cx="3038124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Неприложимо</a:t>
            </a: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0DF6AFD4-6525-F6F7-1918-BB9EE15886A4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949A4628-773A-31C4-8E17-DF53A429D2C1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66D68BD5-0E7E-9A9F-7684-60556AFF9D34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3915C345-EF3B-DFF8-E78D-94D26513E08C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BED17D-95C3-6923-AB8A-BE0C01C6B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8E4E4D40-9985-7BE9-7C0D-9A789FC7ED51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B050DB0-F0AB-42F9-1AF3-9607F76D27DD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4CE2202-DEE5-9899-AE39-5C355922C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C17C99C-FECF-0FF6-244E-64DF6916A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657E4E61-78D8-EBF6-44DB-3179A67266AF}"/>
              </a:ext>
            </a:extLst>
          </p:cNvPr>
          <p:cNvSpPr txBox="1"/>
          <p:nvPr/>
        </p:nvSpPr>
        <p:spPr>
          <a:xfrm>
            <a:off x="6809126" y="4559019"/>
            <a:ext cx="2776448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24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4 350 000 лв.  (2 224 119,68  евро) -</a:t>
            </a:r>
            <a:endParaRPr lang="bg-BG" sz="2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AE7D1FA0-7E2A-9BEF-2C5A-0CEAABBE4260}"/>
              </a:ext>
            </a:extLst>
          </p:cNvPr>
          <p:cNvSpPr txBox="1"/>
          <p:nvPr/>
        </p:nvSpPr>
        <p:spPr>
          <a:xfrm>
            <a:off x="3589849" y="4565203"/>
            <a:ext cx="2908246" cy="361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Четвърто тримесечие на 2025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Първо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6ECC6-116A-90B0-F94E-C5C9FF5FA1FB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9E5F50-231D-8ED6-8099-30C1A1678C0F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9AF113EC-BD91-6392-CC2C-629B7A85C52B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E93D4E76-ED5E-FBC0-853F-1D0E23143BCE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1469420F-99E2-3F3D-13C9-82A6A9BE880F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A02FDBDE-8933-062A-0A8F-C9E7AA9AF10B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0F82FF-F450-B098-B997-CE3FC2E1D78C}"/>
              </a:ext>
            </a:extLst>
          </p:cNvPr>
          <p:cNvSpPr txBox="1"/>
          <p:nvPr/>
        </p:nvSpPr>
        <p:spPr>
          <a:xfrm>
            <a:off x="9924785" y="4076470"/>
            <a:ext cx="39611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одготвителни дейности – подготовка на проектното предложение – в т.ч. набиране и анализ на налична информация и бази данни, изготвяне на документация и провеждане на изискващи се процедури по реда екологичното законодателство и др.</a:t>
            </a:r>
          </a:p>
          <a:p>
            <a:endParaRPr lang="bg-BG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ейности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по закупуването и доставката на моторни превозни средства, вкл. първоначална </a:t>
            </a:r>
            <a:r>
              <a:rPr lang="ru-RU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регистрация.</a:t>
            </a: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рганизация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управление на проекта, видимост, прозрачност и комуникация и разработване на документация за възлагане на обществени поръчки.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F1C535-FD55-75BB-1656-A5A1170EB853}"/>
              </a:ext>
            </a:extLst>
          </p:cNvPr>
          <p:cNvSpPr txBox="1"/>
          <p:nvPr/>
        </p:nvSpPr>
        <p:spPr>
          <a:xfrm>
            <a:off x="14275186" y="4115937"/>
            <a:ext cx="362970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материални активи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</a:t>
            </a: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ru-RU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FFB955AF-762B-55ED-BD61-0E4B82F3ECC3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BB8FFBFF-C5AB-28B7-1A9F-A93E35C8DB3C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0E0C0020-4B47-A4AE-8B1B-5E21771EF1E0}"/>
              </a:ext>
            </a:extLst>
          </p:cNvPr>
          <p:cNvSpPr txBox="1"/>
          <p:nvPr/>
        </p:nvSpPr>
        <p:spPr>
          <a:xfrm>
            <a:off x="1929964" y="175733"/>
            <a:ext cx="14343129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en-US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r>
              <a:rPr lang="ru-RU" sz="40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Транспортно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bg-BG" sz="40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обезпечаване изпълнението на дейности в защитени територии изключителна държавна собственост</a:t>
            </a:r>
            <a:r>
              <a:rPr lang="en-US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”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42206131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/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/>
          <p:cNvSpPr/>
          <p:nvPr/>
        </p:nvSpPr>
        <p:spPr>
          <a:xfrm>
            <a:off x="11150149" y="45252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/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/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/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556D82B0-518C-698D-7E3A-6141BEEF91E7}"/>
              </a:ext>
            </a:extLst>
          </p:cNvPr>
          <p:cNvSpPr txBox="1"/>
          <p:nvPr/>
        </p:nvSpPr>
        <p:spPr>
          <a:xfrm>
            <a:off x="293507" y="2469407"/>
            <a:ext cx="10634510" cy="7386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ТРАНСПОРТНО ОБЕЗПЕЧАВАНЕ ИЗПЪЛНЕНИЕТО НА ДЕЙНОСТИ В ЗАЩИТЕНИ ТЕРИТОРИИ ИЗКЛЮЧИТЕЛНА ДЪРЖАВНА СОБСТВЕНОСТ”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3 „БИОЛОГИЧНО РАЗНООБРАЗИЕ“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06DD85-C579-D967-AB1B-2BFFA6C4DD00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557F28-66E5-3E0C-9692-63AC42B3D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1F97897-FFD3-C083-E00D-735623CCD2E1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6D307AB-8624-300D-F423-E56685A6C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09EB889-0F93-2B32-083A-CC9F7235F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733065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A9B06228-635C-91D3-BFB6-E95C43E945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8EB59741-2D71-2627-8D17-E82BAA3CD91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1355440-9F25-A04A-CB72-7841F3B368B2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8F144DA1-5044-CCD3-7B5D-6371824822F1}"/>
              </a:ext>
            </a:extLst>
          </p:cNvPr>
          <p:cNvSpPr txBox="1"/>
          <p:nvPr/>
        </p:nvSpPr>
        <p:spPr>
          <a:xfrm>
            <a:off x="2804196" y="302973"/>
            <a:ext cx="14343129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</a:t>
            </a:r>
            <a:r>
              <a:rPr lang="en-US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bg-BG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„Подкрепа за спасителни центрове“</a:t>
            </a:r>
            <a:r>
              <a:rPr lang="bg-BG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AAC9AAE-FE86-7FD5-0E64-EA158E90CBCE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</a:t>
            </a:r>
            <a:r>
              <a:rPr lang="bg-BG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ъздаване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по-добри условия за настаняване и полагане на  необходимите грижи при престоя на екземпляри от защитени животински видове, намерени в безпомощно състояние, ранени или обект на незаконно притежаване, отглеждане, пренасяне, превозване, изнасяне зад граница, търговия и предлагане за продажба или размяна,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както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за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подготовката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им за обратно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въвеждане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в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дивата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природа,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когато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това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е </a:t>
            </a:r>
            <a:r>
              <a:rPr lang="ru-RU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възможно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ru-RU" sz="2200" b="1" dirty="0">
              <a:solidFill>
                <a:srgbClr val="FFFFEB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853EEA2-13CA-693D-01A3-40BA872B3DE3}"/>
              </a:ext>
            </a:extLst>
          </p:cNvPr>
          <p:cNvSpPr/>
          <p:nvPr/>
        </p:nvSpPr>
        <p:spPr>
          <a:xfrm>
            <a:off x="14095029" y="2298550"/>
            <a:ext cx="3832160" cy="7860042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Организациите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, 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стопанисващи и управляващи местата, изпълняващи функции на спасителни центрове за диви животни по чл. 39, ал. 2, т.2 и чл. 104, ал.1, т.1 от Закона за биологичното разнообразие, съгласно Заповед РД-826/02.11.2012 г. на министъра на околната 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среда и водите. 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858729-B1C8-C226-E58F-FCFA1A44D2C7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DD9D751-BABD-2F3F-B367-4E19FD17E88B}"/>
              </a:ext>
            </a:extLst>
          </p:cNvPr>
          <p:cNvSpPr/>
          <p:nvPr/>
        </p:nvSpPr>
        <p:spPr>
          <a:xfrm>
            <a:off x="6101448" y="5473502"/>
            <a:ext cx="1857203" cy="623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39186CC8-08DA-251F-1B1B-40F30C3BE6D6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A716A86-837B-DB09-661D-00A2BEC69D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F8C83A6-7472-7FC9-6731-CB8953DFD946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8B8C8D9-F35A-33B1-601B-A8078B5552D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FE9BCDE-E906-77EB-62EA-14B89722770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51C885FD-49C0-C1BC-6207-273BF3F72CD0}"/>
              </a:ext>
            </a:extLst>
          </p:cNvPr>
          <p:cNvSpPr txBox="1"/>
          <p:nvPr/>
        </p:nvSpPr>
        <p:spPr>
          <a:xfrm>
            <a:off x="804478" y="2673849"/>
            <a:ext cx="4947040" cy="47705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3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Целта на </a:t>
            </a:r>
            <a:r>
              <a:rPr lang="bg-BG" sz="3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процедурата е да се допринесе за подобряване на условията за опазване на застрашени видове ex situ, чрез обезпечаване функционирането на спасителни центрове за диви животни.</a:t>
            </a:r>
            <a:endParaRPr lang="en-US" sz="3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25CA969-1C48-FC22-3F2D-2CAEFAF2334B}"/>
              </a:ext>
            </a:extLst>
          </p:cNvPr>
          <p:cNvCxnSpPr>
            <a:cxnSpLocks/>
          </p:cNvCxnSpPr>
          <p:nvPr/>
        </p:nvCxnSpPr>
        <p:spPr>
          <a:xfrm>
            <a:off x="12092567" y="609732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FCEA5D1D-9153-8007-E4EF-6D7D344BDA97}"/>
              </a:ext>
            </a:extLst>
          </p:cNvPr>
          <p:cNvSpPr txBox="1"/>
          <p:nvPr/>
        </p:nvSpPr>
        <p:spPr>
          <a:xfrm>
            <a:off x="8428804" y="5473502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91094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689CA04A-FB5D-C3E7-84A1-4CB80912E3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CD2A53DD-A10F-7CE9-6773-74ED3330448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103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29796BC8-6193-55F8-2DE6-DE606B84721F}"/>
              </a:ext>
            </a:extLst>
          </p:cNvPr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2F6B1F37-9742-BC64-3644-52589AED25C6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15289CF5-FACD-BE87-9E08-FDC11F96B7A9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D0C7B748-C174-706A-18A1-11A30221A155}"/>
              </a:ext>
            </a:extLst>
          </p:cNvPr>
          <p:cNvGrpSpPr/>
          <p:nvPr/>
        </p:nvGrpSpPr>
        <p:grpSpPr>
          <a:xfrm>
            <a:off x="9940453" y="2489197"/>
            <a:ext cx="4019004" cy="7747900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6199CF45-AE69-D89B-6C83-4C8A0878A019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074CF237-2799-8C94-44A4-C672B23A4950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2E5DED32-01F4-3783-3B33-D0C931E532B4}"/>
              </a:ext>
            </a:extLst>
          </p:cNvPr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4C96AEC7-6505-DC72-71C0-FBB87857AE4D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1C159786-3D94-E6F0-6801-8EB79552A98B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88D1D7D6-4B45-CEA6-303C-6D81140DCCA2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AEC45D2C-5635-7E79-2BE9-5978BC9E5F1F}"/>
              </a:ext>
            </a:extLst>
          </p:cNvPr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9B98C13D-4FC9-C904-9D5F-27AE14F02C02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169EDA6B-E246-20B9-A2A2-6E1190BFCFFD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BA546367-76F1-E6F5-5570-2DA71F52FF05}"/>
              </a:ext>
            </a:extLst>
          </p:cNvPr>
          <p:cNvSpPr txBox="1"/>
          <p:nvPr/>
        </p:nvSpPr>
        <p:spPr>
          <a:xfrm>
            <a:off x="179479" y="4574167"/>
            <a:ext cx="3038124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Неприложимо</a:t>
            </a: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3AE5274D-9039-5776-B006-BA19499739D7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7F29C819-B5E4-DF7B-AEFA-26F676CE0C0E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AD7BFA48-4F68-A113-B199-44E5E103E158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A2201B99-D649-AF73-9B5D-CC0C1CE2C5EC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7E9D602-CBA2-1EC4-385D-97FBEBC1C7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36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57B69A8E-07A5-07F9-90BE-140599797F83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894D4F52-0715-7056-F136-2B59ED82F771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A4379E8C-B770-6FF7-0DB5-336B68F4F7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B799EE4-EEAF-39B3-2A20-191FE584156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07E7E17E-E6BD-3A12-17A6-81723CEA2998}"/>
              </a:ext>
            </a:extLst>
          </p:cNvPr>
          <p:cNvSpPr txBox="1"/>
          <p:nvPr/>
        </p:nvSpPr>
        <p:spPr>
          <a:xfrm>
            <a:off x="6809126" y="4559019"/>
            <a:ext cx="2776448" cy="4370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36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1 760 247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лв.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(900 000 евро) 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Максимален размер на БФП за отделен проект: 300 000 евро/ 586 749 лв. 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endParaRPr lang="bg-BG" sz="2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D6D8DF89-F217-0FC1-FABF-4F7347D7CC89}"/>
              </a:ext>
            </a:extLst>
          </p:cNvPr>
          <p:cNvSpPr txBox="1"/>
          <p:nvPr/>
        </p:nvSpPr>
        <p:spPr>
          <a:xfrm>
            <a:off x="3589849" y="4565203"/>
            <a:ext cx="2908246" cy="361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Първо тримесечие на 2026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Второ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62CFDF-D1B1-D199-B06B-77C44B918410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A16DA27-20B3-B807-B125-7C7068BBD982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43672DCA-31CF-7377-FB44-DDCA68F17490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43D94E33-10AB-9DE6-AB33-D3ADF33B3029}"/>
              </a:ext>
            </a:extLst>
          </p:cNvPr>
          <p:cNvSpPr/>
          <p:nvPr/>
        </p:nvSpPr>
        <p:spPr>
          <a:xfrm>
            <a:off x="14219194" y="2489196"/>
            <a:ext cx="3733294" cy="7706085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CD23EB26-77C5-2E08-1418-11AD254219D7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6547AE62-06C8-2949-9EAA-A5D8E532AD58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D67629A-24AA-125C-5BC1-1A3A05F1AF82}"/>
              </a:ext>
            </a:extLst>
          </p:cNvPr>
          <p:cNvSpPr txBox="1"/>
          <p:nvPr/>
        </p:nvSpPr>
        <p:spPr>
          <a:xfrm>
            <a:off x="9892854" y="4093092"/>
            <a:ext cx="3961100" cy="64633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одготовка на проектното предложение;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 sz="1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Изграждане, 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надграждане, реконструкция, ремонт, модернизиране на съоръжения и осигуряване на оборудване за изпълнение на консервационната роля на съответния спасителен център (вкл. дейности по проектиране, авторски и строителен надзор при необходимост);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 sz="1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 на възможности за обучителни и информационни дейности за обществеността и различните целеви групи по проблемите и добрите практики за опазване на природата и биологичното </a:t>
            </a:r>
            <a:r>
              <a:rPr lang="ru-RU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разнообразие.</a:t>
            </a:r>
            <a:endParaRPr lang="bg-BG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F9FA567-5142-21BB-C8A3-4D29925089C9}"/>
              </a:ext>
            </a:extLst>
          </p:cNvPr>
          <p:cNvSpPr txBox="1"/>
          <p:nvPr/>
        </p:nvSpPr>
        <p:spPr>
          <a:xfrm>
            <a:off x="14275186" y="4058785"/>
            <a:ext cx="3629703" cy="62324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строителни и монтажни работи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(СМР);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материални активи;</a:t>
            </a:r>
            <a:endParaRPr lang="bg-BG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нематериални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материали;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провеждане и участие в мероприятия;</a:t>
            </a:r>
            <a:endParaRPr lang="bg-BG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</a:t>
            </a: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1B16D0D2-6940-9608-631B-9A0EE9E58BCD}"/>
              </a:ext>
            </a:extLst>
          </p:cNvPr>
          <p:cNvCxnSpPr>
            <a:cxnSpLocks/>
          </p:cNvCxnSpPr>
          <p:nvPr/>
        </p:nvCxnSpPr>
        <p:spPr>
          <a:xfrm flipV="1">
            <a:off x="202980" y="4051484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039D8EEE-E7CA-0D55-D45B-E361E4A0A8A3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AD25D054-4FA3-68A5-7534-31CE2540E0B1}"/>
              </a:ext>
            </a:extLst>
          </p:cNvPr>
          <p:cNvSpPr txBox="1"/>
          <p:nvPr/>
        </p:nvSpPr>
        <p:spPr>
          <a:xfrm>
            <a:off x="3197340" y="460982"/>
            <a:ext cx="11375160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just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“</a:t>
            </a:r>
            <a:r>
              <a:rPr lang="bg-BG" sz="40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Подкрепа за спасителни центрове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 </a:t>
            </a:r>
          </a:p>
        </p:txBody>
      </p:sp>
    </p:spTree>
    <p:extLst>
      <p:ext uri="{BB962C8B-B14F-4D97-AF65-F5344CB8AC3E}">
        <p14:creationId xmlns:p14="http://schemas.microsoft.com/office/powerpoint/2010/main" val="19667977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C752D9A6-FABA-0AC8-FD35-BEAA20C0516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54ABEA32-AFCB-8818-109E-C0E2E639EA5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079BA349-3A0E-9395-E5FA-D12FAAA45294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C7B6C751-E425-7293-5E9A-374334A85B53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5ED681DF-709B-2665-CF73-0FF92DE9EE21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BE086FFB-3EFD-777F-7ED4-44B1B065578F}"/>
              </a:ext>
            </a:extLst>
          </p:cNvPr>
          <p:cNvSpPr/>
          <p:nvPr/>
        </p:nvSpPr>
        <p:spPr>
          <a:xfrm>
            <a:off x="11150149" y="45252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CB8D2102-4828-E8BB-2176-EADE8BD86765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BB2B31AF-AE7C-9660-931F-8BB7A0E2A689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2F686EB5-8770-03EC-65F4-85354519B3F5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02C1141E-89DC-A8E3-8E00-C26FFF6F03B7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C3BF6FC4-11FE-1F53-C3F4-85FF7F69676B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D3819BA5-9E63-F3FE-F2FA-9AF63BDB0517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DC1327D8-8373-F148-DE2E-48824FC57996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FB4591C7-AECC-2D18-9F62-FBDCA923FDFE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AC1E6B20-41F2-9E55-6D10-64176DCC6307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98E3FC00-1B6D-994D-EF99-18AA99393B4F}"/>
              </a:ext>
            </a:extLst>
          </p:cNvPr>
          <p:cNvSpPr txBox="1"/>
          <p:nvPr/>
        </p:nvSpPr>
        <p:spPr>
          <a:xfrm>
            <a:off x="293507" y="2469407"/>
            <a:ext cx="10634510" cy="517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ПОДКРЕПА ЗА СПАСИТЕЛНИ ЦЕНТРОВЕ” 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3 „БИОЛОГИЧНО РАЗНООБРАЗИЕ“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0A79877-548D-69D7-9A52-E566F6C0B7E9}"/>
              </a:ext>
            </a:extLst>
          </p:cNvPr>
          <p:cNvSpPr txBox="1"/>
          <p:nvPr/>
        </p:nvSpPr>
        <p:spPr>
          <a:xfrm>
            <a:off x="11221525" y="6907025"/>
            <a:ext cx="53080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CB49C2-F82F-D29C-95D1-28593AD34F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3534DC4E-DC25-AF40-807D-F15DB9164835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36887A52-0CDD-BCD0-7C5F-E0B12E87A3B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47AA1E2-6E9E-F996-CA13-98D5B7EFBE2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91035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FCEF5456-9D5D-461B-D4C5-47C7790AE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DB2459B2-4A7B-F7D0-8914-E7411E4E83C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5586803-108E-103A-FB0E-C042E6A092E4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6D23534E-321D-D91F-8D39-E9E3D95BC7F6}"/>
              </a:ext>
            </a:extLst>
          </p:cNvPr>
          <p:cNvSpPr txBox="1"/>
          <p:nvPr/>
        </p:nvSpPr>
        <p:spPr>
          <a:xfrm>
            <a:off x="1741719" y="143630"/>
            <a:ext cx="14737511" cy="14034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38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38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Информационни кампании – </a:t>
            </a:r>
            <a:r>
              <a:rPr lang="ru-RU" sz="3800" kern="600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Биологично</a:t>
            </a:r>
            <a:r>
              <a:rPr lang="ru-RU" sz="38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разнообразие“</a:t>
            </a:r>
            <a:endParaRPr lang="ru-RU" sz="38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6437DF-EBB4-854A-858F-2147DBFFAD95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22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18238F-C210-007F-3325-692AB1608C4F}"/>
              </a:ext>
            </a:extLst>
          </p:cNvPr>
          <p:cNvSpPr/>
          <p:nvPr/>
        </p:nvSpPr>
        <p:spPr>
          <a:xfrm>
            <a:off x="13910150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CA3169-E270-9FD0-9D99-B4B6F97040CE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F34BCA-62D7-04DC-676B-AC4E97948E3B}"/>
              </a:ext>
            </a:extLst>
          </p:cNvPr>
          <p:cNvSpPr/>
          <p:nvPr/>
        </p:nvSpPr>
        <p:spPr>
          <a:xfrm>
            <a:off x="6101448" y="5540062"/>
            <a:ext cx="1857203" cy="557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A38004-DCB7-77C3-6A16-C4F3BB708ACB}"/>
              </a:ext>
            </a:extLst>
          </p:cNvPr>
          <p:cNvCxnSpPr>
            <a:cxnSpLocks/>
          </p:cNvCxnSpPr>
          <p:nvPr/>
        </p:nvCxnSpPr>
        <p:spPr>
          <a:xfrm>
            <a:off x="6164837" y="6097320"/>
            <a:ext cx="176212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FAE6293-01FA-5F19-19F2-D489744D9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9E58514-7B09-B29D-9281-9A41181BA2CB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6F05401-75B1-0F28-188A-FB27690C2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E128A0-38D8-4B91-1164-11D45B008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677D8EF-A0B4-1E70-9F52-DF9484E3B549}"/>
              </a:ext>
            </a:extLst>
          </p:cNvPr>
          <p:cNvSpPr txBox="1"/>
          <p:nvPr/>
        </p:nvSpPr>
        <p:spPr>
          <a:xfrm>
            <a:off x="750881" y="3068887"/>
            <a:ext cx="5350567" cy="51090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допълващо финансиране от ПОС 2021-2027 г. за изпълнение на стратегиите за ВОМР, изпълнявани от местни инициативни групи (МИГ) за подпомагане на местно и регионално ниво на повишаване на осведомеността на населението за биологичното разнообразие и заплахите за него в целевата територия на МИГ.</a:t>
            </a:r>
            <a:endParaRPr lang="bg-BG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4C8C567-A218-7F6B-DBA4-FB0E4D1D589D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Google Shape;653;p36">
            <a:extLst>
              <a:ext uri="{FF2B5EF4-FFF2-40B4-BE49-F238E27FC236}">
                <a16:creationId xmlns:a16="http://schemas.microsoft.com/office/drawing/2014/main" id="{1B6A5781-348B-ADB6-318E-354641AB20FB}"/>
              </a:ext>
            </a:extLst>
          </p:cNvPr>
          <p:cNvSpPr txBox="1"/>
          <p:nvPr/>
        </p:nvSpPr>
        <p:spPr>
          <a:xfrm>
            <a:off x="8050422" y="4227589"/>
            <a:ext cx="3824078" cy="3847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Проведени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информационни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разяснителни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кампании с цел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постигане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цели,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заложени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в стратегически и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планови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документи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в сектор “</a:t>
            </a:r>
            <a:r>
              <a:rPr lang="ru-RU" sz="24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биологичното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разнообразие”. </a:t>
            </a:r>
            <a:endParaRPr lang="bg-BG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1C06D69-3FA3-7975-1BBF-5275B79E5B01}"/>
              </a:ext>
            </a:extLst>
          </p:cNvPr>
          <p:cNvSpPr txBox="1"/>
          <p:nvPr/>
        </p:nvSpPr>
        <p:spPr>
          <a:xfrm>
            <a:off x="8358686" y="5573065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2" name="Google Shape;653;p36">
            <a:extLst>
              <a:ext uri="{FF2B5EF4-FFF2-40B4-BE49-F238E27FC236}">
                <a16:creationId xmlns:a16="http://schemas.microsoft.com/office/drawing/2014/main" id="{2D6F96A7-6077-0A06-2F7B-59DF7D66081D}"/>
              </a:ext>
            </a:extLst>
          </p:cNvPr>
          <p:cNvSpPr txBox="1"/>
          <p:nvPr/>
        </p:nvSpPr>
        <p:spPr>
          <a:xfrm>
            <a:off x="9714122" y="3265558"/>
            <a:ext cx="3824078" cy="492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2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7" name="Google Shape;653;p36">
            <a:extLst>
              <a:ext uri="{FF2B5EF4-FFF2-40B4-BE49-F238E27FC236}">
                <a16:creationId xmlns:a16="http://schemas.microsoft.com/office/drawing/2014/main" id="{22F9F153-7637-074C-F19D-6B06AAE95408}"/>
              </a:ext>
            </a:extLst>
          </p:cNvPr>
          <p:cNvSpPr txBox="1"/>
          <p:nvPr/>
        </p:nvSpPr>
        <p:spPr>
          <a:xfrm>
            <a:off x="14071601" y="4884987"/>
            <a:ext cx="3465518" cy="17851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Общини;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Юридически лица с нестопанска цел (ЮЛНЦ).</a:t>
            </a:r>
            <a:endParaRPr lang="bg-BG" sz="9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25888547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74D02D42-16B5-FEB9-955E-5B8BA50F1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1459B650-C8DA-D681-CC84-1C8A8C5DF79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B283B5CC-FCF9-6B8B-F0B5-3F8F2D2349F5}"/>
              </a:ext>
            </a:extLst>
          </p:cNvPr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3E5726AC-DC49-F294-9BAB-B6AAB134B067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76DA0630-E192-3D14-141E-7E4F80677620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0E1697E0-BB82-6D10-90D7-287CACF706EA}"/>
              </a:ext>
            </a:extLst>
          </p:cNvPr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E01A8D43-41EA-AD2E-2082-EA8577A00FF3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F54CDEFD-BF36-1AAA-909B-6C9499CFF971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F46A4B05-75EF-A6D8-4421-FBB8CE2D9F88}"/>
              </a:ext>
            </a:extLst>
          </p:cNvPr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D70521C6-712F-25CD-6B29-F7DEFE68F6D0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4CBE8EC5-E530-A34D-73A2-9F8A950F36DF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AA0800B5-CD14-F29F-C7D7-0990438E6D12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57FA3C40-944E-A3D6-21C3-E30A4A97C168}"/>
              </a:ext>
            </a:extLst>
          </p:cNvPr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769CD126-9216-1655-D39A-A68C5370EE91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985D3780-69A8-3F68-04DA-0C40BC6DA167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DDEB94A9-7CBE-6AFA-4EA6-0A60E0CA48F5}"/>
              </a:ext>
            </a:extLst>
          </p:cNvPr>
          <p:cNvSpPr txBox="1"/>
          <p:nvPr/>
        </p:nvSpPr>
        <p:spPr>
          <a:xfrm>
            <a:off x="179479" y="4372555"/>
            <a:ext cx="3038124" cy="56169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Допустимо е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партньорство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между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субектите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,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посочени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като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r>
              <a:rPr lang="ru-RU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r>
              <a:rPr lang="ru-RU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</a:p>
          <a:p>
            <a:pPr marL="444500" marR="0" lvl="0" indent="-444500" algn="l" defTabSz="457200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FFFFFF"/>
              </a:buClr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bg-BG" sz="2500" b="1" i="0" u="none" strike="noStrike" kern="1200" cap="none" spc="0" normalizeH="0" baseline="0" noProof="0" dirty="0">
                <a:ln>
                  <a:noFill/>
                </a:ln>
                <a:solidFill>
                  <a:srgbClr val="FFFFEB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</a:rPr>
              <a:t>Не се изисква партньорствата да бъдат регистрирани в съда, а само споразумение</a:t>
            </a:r>
            <a:r>
              <a:rPr kumimoji="0" lang="ru-RU" sz="2500" b="1" i="0" u="none" strike="noStrike" kern="1200" cap="none" spc="0" normalizeH="0" baseline="0" noProof="0" dirty="0">
                <a:ln>
                  <a:noFill/>
                </a:ln>
                <a:solidFill>
                  <a:srgbClr val="FFFFEB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</a:rPr>
              <a:t>.</a:t>
            </a:r>
            <a:endParaRPr lang="ru-RU" sz="25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2F74FD63-52EA-DA44-1078-EF34260C92B1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16C85F9A-865C-B974-75DC-4B19D8DDF853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06EAFA7B-4F2D-D441-B5D4-96F23883F93E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5FE230F7-8131-8151-899C-24FC532708DA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338939-8238-7C5B-CE9D-F64C61181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E2053E8B-F8D6-A45A-92EE-6254ABE2F112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3325272-CC74-6EAD-8A3E-DBEACAA4F01D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951261EE-2C5F-05AE-B6D3-44B42E1F6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A4343FD-5B3F-BD44-208C-8CE5F92FD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A1566E4C-347B-8A0F-78B2-52DA6CA38A0B}"/>
              </a:ext>
            </a:extLst>
          </p:cNvPr>
          <p:cNvSpPr txBox="1"/>
          <p:nvPr/>
        </p:nvSpPr>
        <p:spPr>
          <a:xfrm>
            <a:off x="6809126" y="4559019"/>
            <a:ext cx="2776448" cy="2677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12 месеца от сключване на АДБФП, но не по-късно 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9 390 000,00 лв. (4 801 030,76 евро)</a:t>
            </a: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F68494B4-BA19-D2B3-36A7-A43910A39318}"/>
              </a:ext>
            </a:extLst>
          </p:cNvPr>
          <p:cNvSpPr txBox="1"/>
          <p:nvPr/>
        </p:nvSpPr>
        <p:spPr>
          <a:xfrm>
            <a:off x="3589849" y="4336600"/>
            <a:ext cx="2908246" cy="330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Първо тримесечие на 2026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3 месеца от датата на обявяване на процедурата.</a:t>
            </a:r>
            <a:endParaRPr lang="bg-BG" sz="2500" b="1" i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0764A2-B839-B168-B455-3465F8532537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B736B-C762-E31F-C52E-2DB625656D9D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53CE7A71-8383-554B-589C-F143BC55B44D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81021C94-56CF-C80A-2A3A-07DA1CF71876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BFE17445-6116-FF03-8526-0657677FDDD2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9FC534F1-4BE0-C7CC-42C7-87EB9053C7B0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BFD5E84-CF1E-9937-2AC2-785C02DA5EBB}"/>
              </a:ext>
            </a:extLst>
          </p:cNvPr>
          <p:cNvSpPr txBox="1"/>
          <p:nvPr/>
        </p:nvSpPr>
        <p:spPr>
          <a:xfrm>
            <a:off x="9926727" y="4152828"/>
            <a:ext cx="3972337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Подготовка на проект;</a:t>
            </a:r>
            <a:endParaRPr lang="ru-RU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Организиране и провеждане на събития;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Разработване на информационни материали;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азработване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рекламно-информационни материали;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 на излъчвания в регионални радиостанции и регионални телевизионни канали (рекламно-информационни спотове);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 на публикации на официалната интернет страница на бенефициента, в регионални интернет медии и портали и в социални медии и 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др</a:t>
            </a:r>
            <a:r>
              <a:rPr lang="bg-BG" sz="1900" b="1" dirty="0">
                <a:solidFill>
                  <a:srgbClr val="FFFFEB"/>
                </a:solidFill>
              </a:rPr>
              <a:t>.</a:t>
            </a:r>
            <a:endParaRPr lang="ru-RU" sz="1900" b="1" dirty="0">
              <a:solidFill>
                <a:srgbClr val="FFFFEB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459F81-1FEF-0C52-7396-B8EC6E23736A}"/>
              </a:ext>
            </a:extLst>
          </p:cNvPr>
          <p:cNvSpPr txBox="1"/>
          <p:nvPr/>
        </p:nvSpPr>
        <p:spPr>
          <a:xfrm>
            <a:off x="14338167" y="4679499"/>
            <a:ext cx="3629703" cy="50321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за провеждане и участие в мероприятия;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</a:t>
            </a:r>
            <a:r>
              <a:rPr lang="en-US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ru-RU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56C2FD24-73D5-B998-0D44-E33636C5B73D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AF71167B-0191-F9F8-18E9-EF86CD81A4BC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1EA2DE-DE13-8B1C-81B2-70752A9FC3E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76345" y="191441"/>
            <a:ext cx="14735309" cy="17253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0939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DDFB42E2-196D-3CC5-1310-BF4230059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B282494E-4D9A-77E7-59E9-0DB9FCCEFE1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E9FFDAE1-B297-E6F2-F95A-A9969491E3B5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B95FEE79-E350-479A-7A66-9181E295FE96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3F66DC22-5BB0-F045-FC56-0CF944B86875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D6127B4E-79BC-645F-7DB1-A27985CA58CE}"/>
              </a:ext>
            </a:extLst>
          </p:cNvPr>
          <p:cNvSpPr/>
          <p:nvPr/>
        </p:nvSpPr>
        <p:spPr>
          <a:xfrm>
            <a:off x="11150149" y="35346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D1B35C6B-B3FE-8090-C5E1-33E0815C9376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A4820F42-1667-4A04-9107-CA81B0F5EBF1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2D252BE2-2CBD-FF7F-BE7F-005C07F6C89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74D43303-B846-8626-B999-5A70E2678468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BEB9928C-C3B3-6135-1F89-1FFD151B6B42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4DBD74AD-CE0B-7C20-8A04-7CAD4EE91BD7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9E9E9D97-918B-5D56-3A9C-28145E704ABD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D01AE34B-092F-13C8-DF40-BED85A9DB85F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A85EF0B0-0F81-30E7-4BF1-6916A2BB317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132323B0-0877-BD2D-F4D6-3F3A13171CD9}"/>
              </a:ext>
            </a:extLst>
          </p:cNvPr>
          <p:cNvSpPr txBox="1"/>
          <p:nvPr/>
        </p:nvSpPr>
        <p:spPr>
          <a:xfrm>
            <a:off x="293507" y="2609107"/>
            <a:ext cx="10634510" cy="59093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kumimoji="0" lang="bg-BG" sz="40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ПОДБОР </a:t>
            </a:r>
            <a:r>
              <a:rPr kumimoji="0" lang="bg-BG" sz="4000" b="1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ИНФОРМАЦИОННИ КАМПАНИИ - БИОЛОГИЧНО РАЗНООБРАЗИЕ”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3 „БИОЛОГИЧНО РАЗНООБРАЗИЕ“ НА ПОС 2021-2027 Г.</a:t>
            </a:r>
            <a:endParaRPr kumimoji="0" sz="4000" b="0" i="0" u="none" strike="noStrike" kern="1200" cap="none" spc="0" normalizeH="0" baseline="0" noProof="0" dirty="0">
              <a:ln>
                <a:noFill/>
              </a:ln>
              <a:solidFill>
                <a:srgbClr val="403F3F"/>
              </a:solidFill>
              <a:effectLst/>
              <a:uLnTx/>
              <a:uFillTx/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81BA9A-D9FF-D5B9-A751-805BC5B73AB4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0FF7F5-A20E-87EA-4789-EF28942484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20CF1D6-82B7-6A3D-DB6C-434DA1C00DBE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B82EBDF-A2C7-A1CF-4FC7-327AF4732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7171CAD-3932-E59B-1264-E5016B0C8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37539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78F6C1-A78F-445B-33F5-2A2F509E4C45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noProof="0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/>
          <p:cNvSpPr txBox="1"/>
          <p:nvPr/>
        </p:nvSpPr>
        <p:spPr>
          <a:xfrm>
            <a:off x="1929964" y="223009"/>
            <a:ext cx="14343129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8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3800" kern="600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„Мерки за изграждане, разширяване и/или надграждане на общински/регионални системи за разделно събиране и рециклиране на биоразградими отпадъци - трета“</a:t>
            </a:r>
            <a:endParaRPr lang="bg-BG" sz="3800" b="0" i="0" u="none" strike="noStrike" kern="600" cap="none" noProof="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A1697C-5488-4635-691C-5499E3E69547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Изградени или надградени общински системи за разделно събиране на биоразградими битови отпадъци;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endParaRPr lang="bg-BG" sz="1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Осигурено  последващото рециклиране на разделно събраните биоразградими битови отпадъци.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4A2AFB-6619-DA15-88CD-34820AC5D643}"/>
              </a:ext>
            </a:extLst>
          </p:cNvPr>
          <p:cNvSpPr/>
          <p:nvPr/>
        </p:nvSpPr>
        <p:spPr>
          <a:xfrm>
            <a:off x="13910150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64 общини от 13 РСУО по Приложение № 8 на НПУО 2021-2028 г., които са получили средства от ОПОС 2014-2020 г. за изграждане на инсталации за предварително третиране и за инсталации за компостиране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ACA1FA-E7FB-F56D-2ABA-AD2E48E3F4C9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bg-BG" sz="3200" b="1" noProof="0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noProof="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5A6FF7-0384-D903-34F4-01EA2D40FDBE}"/>
              </a:ext>
            </a:extLst>
          </p:cNvPr>
          <p:cNvSpPr/>
          <p:nvPr/>
        </p:nvSpPr>
        <p:spPr>
          <a:xfrm>
            <a:off x="6101448" y="5540062"/>
            <a:ext cx="1857203" cy="557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bg-BG" sz="2400" b="1" noProof="0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noProof="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8EC582-1527-3D77-E9AD-65B8E6B1D59F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968093E-8066-DEF2-8FB5-F98FFCA3A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7CCC77C-BFBE-FB2E-D0D8-9DA10509E274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502C06-BF03-A370-4589-A69B340A3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A1A2A6-AED6-25D5-E231-9FE2D5137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FFA21CA-C1F9-C7C4-6C47-602F211B1B3A}"/>
              </a:ext>
            </a:extLst>
          </p:cNvPr>
          <p:cNvSpPr txBox="1"/>
          <p:nvPr/>
        </p:nvSpPr>
        <p:spPr>
          <a:xfrm>
            <a:off x="750881" y="3068887"/>
            <a:ext cx="5350567" cy="6140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§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Принос към изпълнение на изискванията след 2023 г. за задължително разделно събиране на биоотпадъците, за постигане на целите към 2030 г. за разделно събиране и рециклиране и за намаляване на количествата депонирани битови отпадъци;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§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Подпомагане на общините и при третирането на разделно събираните биоотпадъци, в т.ч. чрез предварително третиране на място и подобряване на рециклирането им.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9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D622000-2ACC-5666-2F48-E1B619AD8B63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2677A29-F628-6808-D9C5-9081EA51FFDB}"/>
              </a:ext>
            </a:extLst>
          </p:cNvPr>
          <p:cNvSpPr txBox="1"/>
          <p:nvPr/>
        </p:nvSpPr>
        <p:spPr>
          <a:xfrm>
            <a:off x="8332880" y="5540062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noProof="0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noProof="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34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501AA367-345F-D5D1-7B90-DD6F83CB33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0C14AF4A-6BD1-A8BA-606A-F713F10DCC7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0616F2F-A21B-8476-1AAC-2D18D1350510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0C87F058-D536-ABBE-72C3-C70B5320B49A}"/>
              </a:ext>
            </a:extLst>
          </p:cNvPr>
          <p:cNvSpPr txBox="1"/>
          <p:nvPr/>
        </p:nvSpPr>
        <p:spPr>
          <a:xfrm>
            <a:off x="1929964" y="-34170"/>
            <a:ext cx="14343129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Природосъобразни мерки за превенция и управление на риска от наводнения-2” по приоритет </a:t>
            </a:r>
            <a:r>
              <a:rPr lang="bg-BG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Риск и изменение на климата</a:t>
            </a:r>
            <a:r>
              <a:rPr lang="bg-BG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F4FE59-3D7D-494A-40D2-35D601FDAD29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Повишаване защитата на населението и инфраструктурата от наводнения;</a:t>
            </a:r>
            <a:endParaRPr lang="en-US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Увеличена площ на зелената инфраструктура, насочена към подобряване на адаптацията спрямо климатичните промени;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Принос към постигане целите на ПУРН и намален риск от наводнения за РЗПРН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24BA5FE-EF6D-3E19-8EE9-A5E561CE7E50}"/>
              </a:ext>
            </a:extLst>
          </p:cNvPr>
          <p:cNvSpPr/>
          <p:nvPr/>
        </p:nvSpPr>
        <p:spPr>
          <a:xfrm>
            <a:off x="13910150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Общини и областни администрации с комбинирани или индивидуални концепции за интегрирани териториални инвестиции, включени в актуализирана Обща програмна концепция за съответния регион от ниво </a:t>
            </a:r>
            <a:r>
              <a:rPr lang="en-US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NUTS2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93DF925-CB2A-C689-4FC8-880339485DD5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D804B0-EADE-6BAF-FEF8-340E934744A2}"/>
              </a:ext>
            </a:extLst>
          </p:cNvPr>
          <p:cNvSpPr/>
          <p:nvPr/>
        </p:nvSpPr>
        <p:spPr>
          <a:xfrm>
            <a:off x="6101448" y="5300367"/>
            <a:ext cx="1857203" cy="796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5FB770E-8F6E-953C-E116-4DD5600E444B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DEFDBB6-13A1-B572-F50C-747FD790D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CCEEE1A5-7758-9B3F-C5B0-08B4E3C2D4D3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361603F-9A02-6FAE-0254-8CB9D9A1048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1FF38D1-30B0-ADD1-6F60-8A06B95CE83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2B606BA-764F-121F-CB5C-BFBE503EBC81}"/>
              </a:ext>
            </a:extLst>
          </p:cNvPr>
          <p:cNvSpPr txBox="1"/>
          <p:nvPr/>
        </p:nvSpPr>
        <p:spPr>
          <a:xfrm>
            <a:off x="750881" y="3068887"/>
            <a:ext cx="5350567" cy="52475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Осъществяване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превантивни и защитни мерки и дейности в райони, където заплахата от наводнения представлява риск по отношение живота и здравето на населението, стопанската дейност, инфраструктурата, околната среда и културното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наследство чрез 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изграждането и/или възстановяването на природосъобразна 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инфраструктура и решения за превенция от наводнения.</a:t>
            </a: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5E66291-474C-CC8B-363F-7B3CECF6C3B8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426381F-F6CB-A861-780B-78BEB7492BF4}"/>
              </a:ext>
            </a:extLst>
          </p:cNvPr>
          <p:cNvSpPr txBox="1"/>
          <p:nvPr/>
        </p:nvSpPr>
        <p:spPr>
          <a:xfrm>
            <a:off x="8332880" y="5540062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519259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748637FC-C63F-3304-56E9-B7EFEC5A7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9AFF0128-E048-AC06-98B5-5C7F9EB45E36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293A608D-56D4-6237-57F5-D40205F963F2}"/>
              </a:ext>
            </a:extLst>
          </p:cNvPr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9CA49451-8FFE-FDE5-7656-E30CBE26AC57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11C8D908-9E1B-AA23-C226-5DBFAC1F4918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140C839F-D4D5-CDAE-1026-18C45455E3A8}"/>
              </a:ext>
            </a:extLst>
          </p:cNvPr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DB6A2851-3AC4-CC1C-55FF-446D5C7A5EDF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3052588C-B0D3-5F1F-C4DC-20056326B04D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25E58EFD-A4FF-F9F6-DACA-8CC0A6C90BA0}"/>
              </a:ext>
            </a:extLst>
          </p:cNvPr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F5BEC986-5242-B082-645F-E835F68F3D7C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BB9D8739-11A5-817F-29EA-A96D9D383682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AD8143F3-75BF-5BE0-B6E1-76E7F6123944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3994E4AB-16AF-CEAE-56BF-559A5712CB2D}"/>
              </a:ext>
            </a:extLst>
          </p:cNvPr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C7C67250-4993-A763-305D-1AEFC1BDCDDC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718093A1-CA93-EEEC-9A59-9942282C654D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B11B0A48-B533-2DB5-BEAD-908319E85916}"/>
              </a:ext>
            </a:extLst>
          </p:cNvPr>
          <p:cNvSpPr txBox="1"/>
          <p:nvPr/>
        </p:nvSpPr>
        <p:spPr>
          <a:xfrm>
            <a:off x="179479" y="4802775"/>
            <a:ext cx="3038124" cy="2231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артньорство</a:t>
            </a:r>
            <a:r>
              <a:rPr lang="bg-BG" sz="25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/ асоциирано партньорство (при установена необходимост</a:t>
            </a:r>
            <a:r>
              <a:rPr lang="ru-RU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); </a:t>
            </a:r>
            <a:endParaRPr lang="bg-BG" sz="25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A86D3A6C-01CC-5C77-EE3A-C8FC67F10236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E3A72B17-46CA-B2D0-8CF9-61D0A2C535FF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D1463ECB-ED29-588C-7CCC-24606D44E623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5E8FBB4A-8068-E2E6-CB44-4848B6C5BB63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A6CE60-F927-E015-92FD-F4BAB97DD75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BDC68DF3-6F15-41C6-314D-DF8CB7741280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EFF7E17-0B8F-D443-B6EA-BA756E82BBC0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3C75ECC-6A88-8DC7-EE42-13ED96CC92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9021FFAD-6366-2BF3-1D96-596214BA7FC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186E40E0-3793-A901-BB19-F0C5DB79C725}"/>
              </a:ext>
            </a:extLst>
          </p:cNvPr>
          <p:cNvSpPr txBox="1"/>
          <p:nvPr/>
        </p:nvSpPr>
        <p:spPr>
          <a:xfrm>
            <a:off x="6809126" y="4559019"/>
            <a:ext cx="2776448" cy="5139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36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35 904 226,68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лв.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(18 357 539,60 евро) - до размера на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финансовия ресурс за дейности по ПОС, предвиден в концепция, част от актуализираната Обща програмна концепция за съответния регион от ниво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NUTS2</a:t>
            </a:r>
            <a:endParaRPr lang="bg-BG" sz="2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12F36922-94CA-66B3-9D2D-3D82A0101B91}"/>
              </a:ext>
            </a:extLst>
          </p:cNvPr>
          <p:cNvSpPr txBox="1"/>
          <p:nvPr/>
        </p:nvSpPr>
        <p:spPr>
          <a:xfrm>
            <a:off x="3589849" y="4565203"/>
            <a:ext cx="2908246" cy="361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Второ/трето тримесечие на 2026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Четвърто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582E56A-0EEA-1AFD-7946-1F00E716A4CF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B225214-0781-A0F7-8835-3F9EBA53C521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40B423C9-D203-2A77-F302-A8278DECB1F1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29A660D8-2303-7A93-8DBA-A563828D0BD0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0AD03B5A-050C-3564-4C5C-81E4A7349D48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3FED62E6-FA56-7E8A-52BF-C9EF5D300E50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EA6B9FE-71D4-8677-B7D6-C1764A52B64D}"/>
              </a:ext>
            </a:extLst>
          </p:cNvPr>
          <p:cNvSpPr txBox="1"/>
          <p:nvPr/>
        </p:nvSpPr>
        <p:spPr>
          <a:xfrm>
            <a:off x="9924785" y="4076470"/>
            <a:ext cx="3961100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</a:t>
            </a:r>
            <a:r>
              <a:rPr lang="bg-BG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помагателни дейности като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зготвяне на аналитични документи, предварителни проучвания, документация за климатична устойчивост, анализ на остойностяването 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др.;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роектиране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изпълнение на дейности, свързани с изграждане /реконструкция/ ремонт и/или рехабилитация на природосъобразна инфраструктура и сиви инженерни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мерки за защита от наводнения;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рганизация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управление на проекта, видимост, прозрачност и комуникация и разработване на документация за възлагане на обществени поръчки.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05BA5C5-ED7F-EA0F-B249-92D73645143D}"/>
              </a:ext>
            </a:extLst>
          </p:cNvPr>
          <p:cNvSpPr txBox="1"/>
          <p:nvPr/>
        </p:nvSpPr>
        <p:spPr>
          <a:xfrm>
            <a:off x="14275186" y="4115937"/>
            <a:ext cx="3629703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строителни и монтажни работи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(СМР);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материални активи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</a:t>
            </a:r>
            <a:endParaRPr lang="ru-RU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bg-BG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354DF04F-92A6-386E-F628-0BEA19D0BD84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798481E4-30ED-6E54-4287-F0DE410029BA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177CDD48-3C3C-32DE-7ED3-FA6CC85A7683}"/>
              </a:ext>
            </a:extLst>
          </p:cNvPr>
          <p:cNvSpPr txBox="1"/>
          <p:nvPr/>
        </p:nvSpPr>
        <p:spPr>
          <a:xfrm>
            <a:off x="1929964" y="-34170"/>
            <a:ext cx="14343129" cy="2215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Природосъобразни мерки за превенция и управление на риска от наводнения-2” по приоритет </a:t>
            </a:r>
            <a:r>
              <a:rPr lang="bg-BG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Риск и изменение на климата</a:t>
            </a:r>
            <a:r>
              <a:rPr lang="bg-BG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</p:spTree>
    <p:extLst>
      <p:ext uri="{BB962C8B-B14F-4D97-AF65-F5344CB8AC3E}">
        <p14:creationId xmlns:p14="http://schemas.microsoft.com/office/powerpoint/2010/main" val="104818113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3F71F481-0A2B-AF68-2061-0DEA98ECCF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40B01E84-55EA-475A-0D3F-60DB93E7BFE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EA6139A8-4763-AFC4-040A-26F47AE20AA9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1BB5339B-1AE4-FF0A-5EAC-6BC527AA6B3F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011E032B-2C6A-FFAC-CCFD-FC72F4F3CF60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E653688F-2BF4-9A3D-2DBC-FAF7625BB491}"/>
              </a:ext>
            </a:extLst>
          </p:cNvPr>
          <p:cNvSpPr/>
          <p:nvPr/>
        </p:nvSpPr>
        <p:spPr>
          <a:xfrm>
            <a:off x="11150149" y="45252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BF2E5623-0FCA-EE93-FF5A-2836BE8DB1C1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357C5C76-4A39-3404-72D3-6A5A3CD2A02D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4309C756-36F5-BD5B-ED23-BC47BC32DEBD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EDD4705B-AE43-A9FE-05BE-B73373A88285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BCCB0260-C8DD-DFAF-6E39-BEAC49478721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70F54E88-9942-F6CC-33BE-C364B1F4C22C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D51046F9-86C2-621F-8DBD-4EB8A4FF7D39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F45BEA7C-F975-9B1C-0E42-1C8BC275D2F4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A07B3B65-A301-226B-D47B-0D8C7CEEF415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ACD12C7C-D1D9-20B1-4823-41CEAEBBCA7E}"/>
              </a:ext>
            </a:extLst>
          </p:cNvPr>
          <p:cNvSpPr txBox="1"/>
          <p:nvPr/>
        </p:nvSpPr>
        <p:spPr>
          <a:xfrm>
            <a:off x="293507" y="2469407"/>
            <a:ext cx="10634510" cy="66479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ПРИРОДОСЪОБРАЗНИ МЕРКИ ЗА ПРЕВЕНЦИЯ И УПРАВЛЕНИЕ НА РИСКА ОТ НАВОДНЕНИЯ-2” 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4 „РИСК И ИЗМЕНЕНИЕ НА КЛИМАТА“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0B2F17E-A5EA-F396-4E33-29F80B2594F5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A8FB555-C3CB-A761-F9DA-469781F125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A7F82DC-B91B-953C-1E6E-FE0E51FD0557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1047595A-FCE8-1A83-B8F0-72B2A8C7A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F87CF31-6A16-EF46-0118-85972E5D6B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6421225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FCEF5456-9D5D-461B-D4C5-47C7790AE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DB2459B2-4A7B-F7D0-8914-E7411E4E83C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5586803-108E-103A-FB0E-C042E6A092E4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6D23534E-321D-D91F-8D39-E9E3D95BC7F6}"/>
              </a:ext>
            </a:extLst>
          </p:cNvPr>
          <p:cNvSpPr txBox="1"/>
          <p:nvPr/>
        </p:nvSpPr>
        <p:spPr>
          <a:xfrm>
            <a:off x="1741719" y="-34170"/>
            <a:ext cx="14737511" cy="210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38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Мерки за превенция и защита при </a:t>
            </a:r>
            <a:r>
              <a:rPr lang="bg-BG" sz="38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неблагоприятни геодинамични процеси – свлачища, срутища, ерозии</a:t>
            </a: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, абразии - 2” по приоритет </a:t>
            </a:r>
            <a:r>
              <a:rPr lang="bg-BG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Риск и изменение на климата</a:t>
            </a:r>
            <a:r>
              <a:rPr lang="bg-BG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endParaRPr lang="ru-RU" sz="38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6437DF-EBB4-854A-858F-2147DBFFAD95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Разработени проекти за трайно укрепване на обекти, засегнати от неблагоприятни геодинамични процеси 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явления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  <a:endParaRPr lang="en-US" sz="2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съществено трайно укрепване и стабилизиране на засегнатите обекти</a:t>
            </a: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</a:t>
            </a:r>
            <a:r>
              <a:rPr lang="bg-BG" sz="22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амален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риска за живота и здравето на населението, обектите на социалната и техническата инфраструктура и околната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среда;</a:t>
            </a: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сигурен мониторинг за обекти при установена необходимост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518238F-C210-007F-3325-692AB1608C4F}"/>
              </a:ext>
            </a:extLst>
          </p:cNvPr>
          <p:cNvSpPr/>
          <p:nvPr/>
        </p:nvSpPr>
        <p:spPr>
          <a:xfrm>
            <a:off x="13910150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Общини с комбинирани или индивидуални концепции за интегрирани териториални инвестиции, включени в актуализирана Обща програмна концепция за съответния регион от ниво </a:t>
            </a:r>
            <a:r>
              <a:rPr lang="en-US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NUTS2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CCA3169-E270-9FD0-9D99-B4B6F97040CE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9F34BCA-62D7-04DC-676B-AC4E97948E3B}"/>
              </a:ext>
            </a:extLst>
          </p:cNvPr>
          <p:cNvSpPr/>
          <p:nvPr/>
        </p:nvSpPr>
        <p:spPr>
          <a:xfrm>
            <a:off x="6101448" y="5300367"/>
            <a:ext cx="1857203" cy="796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1A38004-DCB7-77C3-6A16-C4F3BB708ACB}"/>
              </a:ext>
            </a:extLst>
          </p:cNvPr>
          <p:cNvCxnSpPr>
            <a:cxnSpLocks/>
          </p:cNvCxnSpPr>
          <p:nvPr/>
        </p:nvCxnSpPr>
        <p:spPr>
          <a:xfrm>
            <a:off x="6164837" y="6097320"/>
            <a:ext cx="176212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DFAE6293-01FA-5F19-19F2-D489744D912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9E58514-7B09-B29D-9281-9A41181BA2CB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36F05401-75B1-0F28-188A-FB27690C2A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E128A0-38D8-4B91-1164-11D45B00830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677D8EF-A0B4-1E70-9F52-DF9484E3B549}"/>
              </a:ext>
            </a:extLst>
          </p:cNvPr>
          <p:cNvSpPr txBox="1"/>
          <p:nvPr/>
        </p:nvSpPr>
        <p:spPr>
          <a:xfrm>
            <a:off x="750881" y="3068887"/>
            <a:ext cx="5350567" cy="45858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Осъществяване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превантивни мероприятия и геозащитни дейности, вкл. мониторинг, в територии, където неблагоприятните геодинамични процеси и явления са идентифицирани като заплаха по отношение живота и здравето на населението, както и за околната среда по отношение на защитата на биоразнообразието.</a:t>
            </a:r>
            <a:endParaRPr lang="bg-BG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4C8C567-A218-7F6B-DBA4-FB0E4D1D589D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7CA1A3C-9900-FD63-F609-BE23E0EB487E}"/>
              </a:ext>
            </a:extLst>
          </p:cNvPr>
          <p:cNvSpPr txBox="1"/>
          <p:nvPr/>
        </p:nvSpPr>
        <p:spPr>
          <a:xfrm>
            <a:off x="8332880" y="5540062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8997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74D02D42-16B5-FEB9-955E-5B8BA50F15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1459B650-C8DA-D681-CC84-1C8A8C5DF79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B283B5CC-FCF9-6B8B-F0B5-3F8F2D2349F5}"/>
              </a:ext>
            </a:extLst>
          </p:cNvPr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3E5726AC-DC49-F294-9BAB-B6AAB134B067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76DA0630-E192-3D14-141E-7E4F80677620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0E1697E0-BB82-6D10-90D7-287CACF706EA}"/>
              </a:ext>
            </a:extLst>
          </p:cNvPr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E01A8D43-41EA-AD2E-2082-EA8577A00FF3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F54CDEFD-BF36-1AAA-909B-6C9499CFF971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F46A4B05-75EF-A6D8-4421-FBB8CE2D9F88}"/>
              </a:ext>
            </a:extLst>
          </p:cNvPr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D70521C6-712F-25CD-6B29-F7DEFE68F6D0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4CBE8EC5-E530-A34D-73A2-9F8A950F36DF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AA0800B5-CD14-F29F-C7D7-0990438E6D12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57FA3C40-944E-A3D6-21C3-E30A4A97C168}"/>
              </a:ext>
            </a:extLst>
          </p:cNvPr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769CD126-9216-1655-D39A-A68C5370EE91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985D3780-69A8-3F68-04DA-0C40BC6DA167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DDEB94A9-7CBE-6AFA-4EA6-0A60E0CA48F5}"/>
              </a:ext>
            </a:extLst>
          </p:cNvPr>
          <p:cNvSpPr txBox="1"/>
          <p:nvPr/>
        </p:nvSpPr>
        <p:spPr>
          <a:xfrm>
            <a:off x="179479" y="4802775"/>
            <a:ext cx="3038124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</a:t>
            </a:r>
            <a:r>
              <a:rPr lang="bg-BG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еприложимо</a:t>
            </a:r>
            <a:r>
              <a:rPr lang="ru-RU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endParaRPr lang="bg-BG" sz="25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2F74FD63-52EA-DA44-1078-EF34260C92B1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16C85F9A-865C-B974-75DC-4B19D8DDF853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06EAFA7B-4F2D-D441-B5D4-96F23883F93E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5FE230F7-8131-8151-899C-24FC532708DA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0338939-8238-7C5B-CE9D-F64C61181E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E2053E8B-F8D6-A45A-92EE-6254ABE2F112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3325272-CC74-6EAD-8A3E-DBEACAA4F01D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951261EE-2C5F-05AE-B6D3-44B42E1F6CA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8A4343FD-5B3F-BD44-208C-8CE5F92FD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A1566E4C-347B-8A0F-78B2-52DA6CA38A0B}"/>
              </a:ext>
            </a:extLst>
          </p:cNvPr>
          <p:cNvSpPr txBox="1"/>
          <p:nvPr/>
        </p:nvSpPr>
        <p:spPr>
          <a:xfrm>
            <a:off x="6809126" y="4559019"/>
            <a:ext cx="2776448" cy="51398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36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35 655 070,00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лв.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(18 230 147,81 евро) - до размера на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финансовия ресурс за дейности по ПОС, предвиден в концепция, част от актуализираната Обща програмна концепция за съответния регион от ниво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NUTS2</a:t>
            </a:r>
            <a:endParaRPr lang="bg-BG" sz="2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F68494B4-BA19-D2B3-36A7-A43910A39318}"/>
              </a:ext>
            </a:extLst>
          </p:cNvPr>
          <p:cNvSpPr txBox="1"/>
          <p:nvPr/>
        </p:nvSpPr>
        <p:spPr>
          <a:xfrm>
            <a:off x="3589849" y="4565203"/>
            <a:ext cx="2908246" cy="2923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Второ/трето тримесечие на 2026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Четвърто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D0764A2-B839-B168-B455-3465F8532537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40B736B-C762-E31F-C52E-2DB625656D9D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53CE7A71-8383-554B-589C-F143BC55B44D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81021C94-56CF-C80A-2A3A-07DA1CF71876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BFE17445-6116-FF03-8526-0657677FDDD2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9FC534F1-4BE0-C7CC-42C7-87EB9053C7B0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BFD5E84-CF1E-9937-2AC2-785C02DA5EBB}"/>
              </a:ext>
            </a:extLst>
          </p:cNvPr>
          <p:cNvSpPr txBox="1"/>
          <p:nvPr/>
        </p:nvSpPr>
        <p:spPr>
          <a:xfrm>
            <a:off x="9926727" y="4063928"/>
            <a:ext cx="4109701" cy="61093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Проектиране и изпълнение на превантивни мероприятия за стабилизиране на склонове и геозащитни дейности при неблагоприятните геодинамични процеси </a:t>
            </a:r>
            <a:r>
              <a:rPr lang="ru-RU" sz="17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явления;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Изграждане/възстановяване на контролно-измервателни системи (КИС)/ други системи за мониторинг в засегнати от неблагоприятни геодинамични процеси райони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Спомагателни дейности, като експертни анализи, становища, обосновки, анализ на остойностяването, подготовка на консолидирана документация за климатична устойчивост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видимост, прозрачност и комуникация и разработване на документация за възлагане на обществени поръчки.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78459F81-1FEF-0C52-7396-B8EC6E23736A}"/>
              </a:ext>
            </a:extLst>
          </p:cNvPr>
          <p:cNvSpPr txBox="1"/>
          <p:nvPr/>
        </p:nvSpPr>
        <p:spPr>
          <a:xfrm>
            <a:off x="14338167" y="4488999"/>
            <a:ext cx="3629703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строителни и монтажни работи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(СМР);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9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материални активи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нематериални активи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19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19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 </a:t>
            </a:r>
            <a:endParaRPr lang="ru-RU" sz="1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56C2FD24-73D5-B998-0D44-E33636C5B73D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AF71167B-0191-F9F8-18E9-EF86CD81A4BC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B7636DA8-E52E-BEDE-0039-D01CC453DC80}"/>
              </a:ext>
            </a:extLst>
          </p:cNvPr>
          <p:cNvSpPr txBox="1"/>
          <p:nvPr/>
        </p:nvSpPr>
        <p:spPr>
          <a:xfrm>
            <a:off x="1860253" y="99758"/>
            <a:ext cx="14464453" cy="1994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„Мерки за превенция и защита при </a:t>
            </a:r>
            <a:r>
              <a:rPr lang="bg-BG" sz="36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неблагоприятни геодинамични процеси – свлачища, срутища, ерозии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, абразии - 2” по приоритет „Риск и изменение на климата“</a:t>
            </a:r>
          </a:p>
        </p:txBody>
      </p:sp>
    </p:spTree>
    <p:extLst>
      <p:ext uri="{BB962C8B-B14F-4D97-AF65-F5344CB8AC3E}">
        <p14:creationId xmlns:p14="http://schemas.microsoft.com/office/powerpoint/2010/main" val="412851922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DDFB42E2-196D-3CC5-1310-BF42300596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B282494E-4D9A-77E7-59E9-0DB9FCCEFE1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E9FFDAE1-B297-E6F2-F95A-A9969491E3B5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B95FEE79-E350-479A-7A66-9181E295FE96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3F66DC22-5BB0-F045-FC56-0CF944B86875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D6127B4E-79BC-645F-7DB1-A27985CA58CE}"/>
              </a:ext>
            </a:extLst>
          </p:cNvPr>
          <p:cNvSpPr/>
          <p:nvPr/>
        </p:nvSpPr>
        <p:spPr>
          <a:xfrm>
            <a:off x="11150149" y="45252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D1B35C6B-B3FE-8090-C5E1-33E0815C9376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A4820F42-1667-4A04-9107-CA81B0F5EBF1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2D252BE2-2CBD-FF7F-BE7F-005C07F6C89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74D43303-B846-8626-B999-5A70E2678468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BEB9928C-C3B3-6135-1F89-1FFD151B6B42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4DBD74AD-CE0B-7C20-8A04-7CAD4EE91BD7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9E9E9D97-918B-5D56-3A9C-28145E704ABD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D01AE34B-092F-13C8-DF40-BED85A9DB85F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A85EF0B0-0F81-30E7-4BF1-6916A2BB317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132323B0-0877-BD2D-F4D6-3F3A13171CD9}"/>
              </a:ext>
            </a:extLst>
          </p:cNvPr>
          <p:cNvSpPr txBox="1"/>
          <p:nvPr/>
        </p:nvSpPr>
        <p:spPr>
          <a:xfrm>
            <a:off x="293507" y="2469407"/>
            <a:ext cx="10634510" cy="7386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40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kumimoji="0" lang="bg-BG" sz="4000" b="1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МЕРКИ ЗА ПРЕВЕНЦИЯ И ЗАЩИТА ПРИ НЕБЛАГОПРИЯТНИ ГЕОДИНАМИЧНИ ПРОЦЕСИ – СВЛАЧИЩА, СРУТИЩА, ЕРОЗИИ, АБРАЗИИ - 2” </a:t>
            </a:r>
            <a:r>
              <a:rPr kumimoji="0" lang="ru-RU" sz="40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4 „РИСК И ИЗМЕНЕНИЕ НА КЛИМАТА“ НА ПОС 2021-2027 Г.</a:t>
            </a:r>
            <a:endParaRPr kumimoji="0" sz="4000" b="0" i="0" u="none" strike="noStrike" kern="1200" cap="none" spc="0" normalizeH="0" baseline="0" noProof="0" dirty="0">
              <a:ln>
                <a:noFill/>
              </a:ln>
              <a:solidFill>
                <a:srgbClr val="403F3F"/>
              </a:solidFill>
              <a:effectLst/>
              <a:uLnTx/>
              <a:uFillTx/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81BA9A-D9FF-D5B9-A751-805BC5B73AB4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CB0FF7F5-A20E-87EA-4789-EF28942484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220CF1D6-82B7-6A3D-DB6C-434DA1C00DBE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B82EBDF-A2C7-A1CF-4FC7-327AF47328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37171CAD-3932-E59B-1264-E5016B0C8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722272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AD6C4AEB-C476-31C4-B3D1-2439A23C30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0DD9C01A-5CA8-5FDC-7BF1-8462C93DE53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A13C311-FBE7-C7C0-7B9D-024D87BD3DA7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98971723-4B88-A08C-2C4B-EC19BAD3AF85}"/>
              </a:ext>
            </a:extLst>
          </p:cNvPr>
          <p:cNvSpPr txBox="1"/>
          <p:nvPr/>
        </p:nvSpPr>
        <p:spPr>
          <a:xfrm>
            <a:off x="1741719" y="-34170"/>
            <a:ext cx="14737511" cy="210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38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bg-BG" sz="38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Национални проучвания и методологични документи за подобряване управлението на водите и риска от засушаване</a:t>
            </a: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 по приоритет </a:t>
            </a:r>
            <a:r>
              <a:rPr lang="bg-BG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Риск и изменение на климата</a:t>
            </a:r>
            <a:r>
              <a:rPr lang="bg-BG" sz="38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</a:t>
            </a:r>
            <a:endParaRPr lang="ru-RU" sz="38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47BAC96-15BE-4622-BC93-05A9B28298B2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2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bg-BG" sz="2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Разработени планове за управление на риска от засушаванията на ниво район за басейново </a:t>
            </a:r>
            <a:r>
              <a:rPr lang="ru-RU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управление с 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конкретни мерки, които да допринасят за адаптиране управлението на водите към климатичните изменения и в условия на засушаване.</a:t>
            </a:r>
            <a:endParaRPr lang="ru-RU" sz="22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E42469-ECED-F577-D9D8-CE9EFF9A0D3A}"/>
              </a:ext>
            </a:extLst>
          </p:cNvPr>
          <p:cNvSpPr/>
          <p:nvPr/>
        </p:nvSpPr>
        <p:spPr>
          <a:xfrm>
            <a:off x="13910150" y="2369251"/>
            <a:ext cx="3832160" cy="7789341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buClr>
                <a:srgbClr val="FFFFFF"/>
              </a:buClr>
            </a:pPr>
            <a:endParaRPr lang="ru-RU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Дирекция „Управление на водите“, МОСВ 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E81AB3A-858F-477A-7A30-74C4E8CED0DE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66021E8-E04F-86F9-B7ED-FCDDAECF9665}"/>
              </a:ext>
            </a:extLst>
          </p:cNvPr>
          <p:cNvSpPr/>
          <p:nvPr/>
        </p:nvSpPr>
        <p:spPr>
          <a:xfrm>
            <a:off x="6101448" y="5300367"/>
            <a:ext cx="1857203" cy="79695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7C76A77-CAAF-FA60-7492-B8A0E555374C}"/>
              </a:ext>
            </a:extLst>
          </p:cNvPr>
          <p:cNvCxnSpPr>
            <a:cxnSpLocks/>
          </p:cNvCxnSpPr>
          <p:nvPr/>
        </p:nvCxnSpPr>
        <p:spPr>
          <a:xfrm>
            <a:off x="6164837" y="6097320"/>
            <a:ext cx="176212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B1E504AF-5B84-F6D3-89DE-1333BFED7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31C01AE2-057C-22E7-7263-ADC8EF0B6EB9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D94897A0-7398-0D0B-8305-A654702FE77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9066FAD-B858-B094-DC9B-8852DF576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C3973E84-AFF6-9957-C5A2-0DB30BCDF3B0}"/>
              </a:ext>
            </a:extLst>
          </p:cNvPr>
          <p:cNvSpPr txBox="1"/>
          <p:nvPr/>
        </p:nvSpPr>
        <p:spPr>
          <a:xfrm>
            <a:off x="750881" y="3068887"/>
            <a:ext cx="5350567" cy="6063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подкрепа за подобряване на управлението на водите при засушаване и недостиг на вода като резултат от климатичните промени. За целта се предвижда да бъдат разработени планове за управление на засушаването, в т.ч. методологични и нормативни документи, насочени към смекчаване на последиците от изменението на климата и по отношение прилагане на ефективни политики за устойчиво използване на водните ресурси.</a:t>
            </a:r>
            <a:endParaRPr lang="bg-BG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DDCFBEC-804C-9883-C32E-F93B0E181181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7FC24B9B-BCC8-6FEA-1A06-6FC87D6E4074}"/>
              </a:ext>
            </a:extLst>
          </p:cNvPr>
          <p:cNvSpPr txBox="1"/>
          <p:nvPr/>
        </p:nvSpPr>
        <p:spPr>
          <a:xfrm>
            <a:off x="11515404" y="5540062"/>
            <a:ext cx="295276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72980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E26C1CD7-DA5E-082E-DC22-3EABD96130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AEC7E8D9-7646-890A-300D-85F710E48C30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7845E9D8-A129-1F79-5C49-8B6463D09D32}"/>
              </a:ext>
            </a:extLst>
          </p:cNvPr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EF2C3A05-3030-E3E6-0008-AB5E1B19CE23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0BEF4C13-6E71-2B0B-C506-1DFE26995FEC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39500233-8F4E-C640-1336-D0F2898B5777}"/>
              </a:ext>
            </a:extLst>
          </p:cNvPr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F144A579-039C-C174-9115-F6E8FFDE0C27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22B8C9A4-AB66-833D-B8AA-CA9EC719D671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934B913E-5501-649D-AD1A-3993DA1F16B1}"/>
              </a:ext>
            </a:extLst>
          </p:cNvPr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F0CBB0EE-FFE3-E139-77EA-F138BE8CC501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6763A5E3-2612-CC13-8A9D-4355999B0906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C9359510-C435-002A-A3D5-EB4B1C804309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36D40EB2-BAC1-5986-7589-3D0702BCA0D8}"/>
              </a:ext>
            </a:extLst>
          </p:cNvPr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82DA46F6-5AFC-E77D-5965-42C8BE1583BC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D38F51E6-E4CC-C1A1-DF74-251BE2F65645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329450E7-A678-4CBE-ECF2-D516A810AE26}"/>
              </a:ext>
            </a:extLst>
          </p:cNvPr>
          <p:cNvSpPr txBox="1"/>
          <p:nvPr/>
        </p:nvSpPr>
        <p:spPr>
          <a:xfrm>
            <a:off x="179479" y="4802775"/>
            <a:ext cx="3038124" cy="692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</a:t>
            </a:r>
            <a:r>
              <a:rPr lang="bg-BG" sz="25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еприложимо</a:t>
            </a:r>
            <a:r>
              <a:rPr lang="ru-RU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endParaRPr lang="bg-BG" sz="25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CB1C0341-4F82-9026-D9F5-699B652F93FD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BCAE739F-849D-48F3-8480-D965CB1C939A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5E6A6F6A-8399-3689-1FE0-2AC56DB43113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58ABC843-F51D-195F-22D1-2D00E1C3631E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1DFDE93-3788-4755-5F18-89970EBA8F1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A5830D68-6D71-8703-230C-5FE434F1B6AD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32A7B86-8B20-78AD-5C5B-CD9BFF9F48A0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088930DB-BE0F-5A41-2630-AAF48D6BB80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12F448A3-B862-9899-B869-38E6C35D2DC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2B5C9203-9EB3-662B-D177-1894EAC6F9FB}"/>
              </a:ext>
            </a:extLst>
          </p:cNvPr>
          <p:cNvSpPr txBox="1"/>
          <p:nvPr/>
        </p:nvSpPr>
        <p:spPr>
          <a:xfrm>
            <a:off x="6809126" y="4559019"/>
            <a:ext cx="2776448" cy="20621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36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5 000 000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лв.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(2 556 459,41 евро) </a:t>
            </a:r>
            <a:endParaRPr lang="bg-BG" sz="20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01A74134-36FC-7465-4175-C553FEA89F89}"/>
              </a:ext>
            </a:extLst>
          </p:cNvPr>
          <p:cNvSpPr txBox="1"/>
          <p:nvPr/>
        </p:nvSpPr>
        <p:spPr>
          <a:xfrm>
            <a:off x="3589849" y="4565203"/>
            <a:ext cx="2908246" cy="361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Четвърто тримесечие на 2025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Първо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58A79FF-780C-ECFC-BB16-E8E48727616C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EDC5CC5-9C37-A33D-EEBB-54700C36F4AB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3BB087ED-65FE-488F-AEF5-420269D749B5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CC48DD44-E011-DCFE-394B-EB000622A47C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A11C5C64-662F-49C7-EBCF-A3B474CE28E2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BB3DDA43-1D1F-D51E-8208-24351C10677F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2D4E944-3CD2-5320-E496-AA39725FC5DF}"/>
              </a:ext>
            </a:extLst>
          </p:cNvPr>
          <p:cNvSpPr txBox="1"/>
          <p:nvPr/>
        </p:nvSpPr>
        <p:spPr>
          <a:xfrm>
            <a:off x="9940453" y="4062300"/>
            <a:ext cx="4109701" cy="55861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Спомагателни</a:t>
            </a:r>
            <a:r>
              <a:rPr lang="ru-RU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17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дейности (в т.ч. по подготовка на проекта) като експертни анализи, становища, обосновки и др.;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Проучване</a:t>
            </a:r>
            <a:r>
              <a:rPr lang="ru-RU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на </a:t>
            </a: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добри практики в други държави от ЕС по отношение адаптиране управлението на водите в условията на  засушаване и разработени Планове за управление на засушаването;</a:t>
            </a:r>
            <a:endParaRPr lang="ru-RU" sz="17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Извършване на проучвания, оценки, анализи и разработване на методологични документи</a:t>
            </a:r>
            <a:r>
              <a:rPr lang="ru-RU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Разработване на план за управление на засушаването;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7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видимост, прозрачност и комуникация и разработване на документация за възлагане на обществени поръчки. 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72F489C-D3DD-9B9B-7F01-B54DBFB352F0}"/>
              </a:ext>
            </a:extLst>
          </p:cNvPr>
          <p:cNvSpPr txBox="1"/>
          <p:nvPr/>
        </p:nvSpPr>
        <p:spPr>
          <a:xfrm>
            <a:off x="14338167" y="4387399"/>
            <a:ext cx="3629703" cy="42473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нематериални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провеждане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участие в мероприятия</a:t>
            </a:r>
            <a:endParaRPr lang="bg-BG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</a:t>
            </a:r>
            <a:endParaRPr lang="ru-RU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BF3D5135-21A6-03A2-5445-4CE6D6661C0B}"/>
              </a:ext>
            </a:extLst>
          </p:cNvPr>
          <p:cNvCxnSpPr>
            <a:cxnSpLocks/>
          </p:cNvCxnSpPr>
          <p:nvPr/>
        </p:nvCxnSpPr>
        <p:spPr>
          <a:xfrm flipV="1">
            <a:off x="170943" y="4033575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77E793A8-F319-D9C5-D342-F0B46131BB43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91126705-558D-88A0-647F-63428055738F}"/>
              </a:ext>
            </a:extLst>
          </p:cNvPr>
          <p:cNvSpPr txBox="1"/>
          <p:nvPr/>
        </p:nvSpPr>
        <p:spPr>
          <a:xfrm>
            <a:off x="1860253" y="99758"/>
            <a:ext cx="14464453" cy="19943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„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Национални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проучвания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и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методологични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документи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за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подобряване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управлението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на водите и риска от </a:t>
            </a:r>
            <a:r>
              <a:rPr lang="ru-RU" sz="36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засушаване</a:t>
            </a:r>
            <a:r>
              <a:rPr lang="ru-RU" sz="36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“ по приоритет „Риск и изменение на климата“</a:t>
            </a:r>
          </a:p>
        </p:txBody>
      </p:sp>
    </p:spTree>
    <p:extLst>
      <p:ext uri="{BB962C8B-B14F-4D97-AF65-F5344CB8AC3E}">
        <p14:creationId xmlns:p14="http://schemas.microsoft.com/office/powerpoint/2010/main" val="311040115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942E287D-826A-7899-CD50-0014A72B32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9B3737FF-5B17-D9B7-4E35-9E6A4ED22DF3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CE7B86E4-1466-30AC-C0D2-A938B2DDF1CF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FC0525FC-0FB7-B4E9-A247-F1C4A2ADFD1C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A5360398-BCA5-A749-6B6F-505BCE84A2AA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B29B031B-E14B-DEA1-82B8-CB2F6FF92F13}"/>
              </a:ext>
            </a:extLst>
          </p:cNvPr>
          <p:cNvSpPr/>
          <p:nvPr/>
        </p:nvSpPr>
        <p:spPr>
          <a:xfrm>
            <a:off x="11150149" y="45252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961BFE2F-F04D-137D-4530-6A464F315D8A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72DC2053-0BB3-3493-2564-E938FA20697A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45909085-05D1-3A28-3830-330711F72C2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FA3E8C6F-3DCC-0031-4AC3-6AFB4197B830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46627C66-B32D-BBEB-9F7A-2C7E4879F900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88106A1C-D4A9-0F63-9AE4-F71D5B40C010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C001F97F-7C49-7346-4673-43EC36C79622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0AAEC4EC-AAFB-E506-D465-42BAAB3BDE49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rbel"/>
                <a:ea typeface="+mn-ea"/>
                <a:cs typeface="+mn-cs"/>
              </a:endParaRPr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04A8876A-FB15-27AC-F40C-844345902297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65E2E21F-8619-2618-C691-E1E9D31499E2}"/>
              </a:ext>
            </a:extLst>
          </p:cNvPr>
          <p:cNvSpPr txBox="1"/>
          <p:nvPr/>
        </p:nvSpPr>
        <p:spPr>
          <a:xfrm>
            <a:off x="293507" y="1669307"/>
            <a:ext cx="10634510" cy="77190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bg-BG" sz="38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Национални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проучвания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и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методологични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документи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за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подобряване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управлението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 на водите и риска от </a:t>
            </a:r>
            <a:r>
              <a:rPr kumimoji="0" lang="ru-RU" sz="3800" b="1" i="0" u="none" strike="noStrike" kern="1200" cap="all" spc="0" normalizeH="0" noProof="0" dirty="0" err="1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засушаване</a:t>
            </a:r>
            <a:r>
              <a:rPr kumimoji="0" lang="ru-RU" sz="3800" b="1" i="0" u="none" strike="noStrike" kern="1200" cap="all" spc="0" normalizeH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“ по приоритет „Риск и изменение на климата“ </a:t>
            </a:r>
            <a:r>
              <a:rPr kumimoji="0" lang="ru-RU" sz="3800" b="0" i="0" u="none" strike="noStrike" kern="1200" cap="none" spc="0" normalizeH="0" baseline="0" noProof="0" dirty="0">
                <a:ln>
                  <a:noFill/>
                </a:ln>
                <a:solidFill>
                  <a:srgbClr val="403F3F"/>
                </a:solidFill>
                <a:effectLst/>
                <a:uLnTx/>
                <a:uFillTx/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4 „РИСК И ИЗМЕНЕНИЕ НА КЛИМАТА“ НА ПОС 2021-2027 Г.</a:t>
            </a:r>
            <a:endParaRPr kumimoji="0" sz="3800" b="0" i="0" u="none" strike="noStrike" kern="1200" cap="none" spc="0" normalizeH="0" baseline="0" noProof="0" dirty="0">
              <a:ln>
                <a:noFill/>
              </a:ln>
              <a:solidFill>
                <a:srgbClr val="403F3F"/>
              </a:solidFill>
              <a:effectLst/>
              <a:uLnTx/>
              <a:uFillTx/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6B1BEC1-190D-C2AC-250D-268B44AD2E11}"/>
              </a:ext>
            </a:extLst>
          </p:cNvPr>
          <p:cNvSpPr txBox="1"/>
          <p:nvPr/>
        </p:nvSpPr>
        <p:spPr>
          <a:xfrm>
            <a:off x="11221525" y="6907025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65000"/>
                    <a:lumOff val="3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i="0" u="none" strike="noStrike" kern="1200" cap="none" spc="0" normalizeH="0" baseline="0" noProof="0" dirty="0">
              <a:ln>
                <a:noFill/>
              </a:ln>
              <a:solidFill>
                <a:srgbClr val="000000">
                  <a:lumMod val="65000"/>
                  <a:lumOff val="35000"/>
                </a:srgb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E2EBC20E-090C-151A-C262-1DA6DCACC4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1B532120-107E-DC54-1A01-54E7A0C61913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D3D293C2-27A7-452C-B778-B2510018395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15D34E72-FCA8-57DB-8916-F89F6D75A92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831116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2" name="Google Shape;522;p31"/>
          <p:cNvGrpSpPr/>
          <p:nvPr/>
        </p:nvGrpSpPr>
        <p:grpSpPr>
          <a:xfrm>
            <a:off x="4291056" y="-180826"/>
            <a:ext cx="9705893" cy="10467826"/>
            <a:chOff x="0" y="-47625"/>
            <a:chExt cx="2556284" cy="2756958"/>
          </a:xfrm>
        </p:grpSpPr>
        <p:sp>
          <p:nvSpPr>
            <p:cNvPr id="523" name="Google Shape;523;p31"/>
            <p:cNvSpPr/>
            <p:nvPr/>
          </p:nvSpPr>
          <p:spPr>
            <a:xfrm>
              <a:off x="0" y="0"/>
              <a:ext cx="2556284" cy="2709333"/>
            </a:xfrm>
            <a:custGeom>
              <a:avLst/>
              <a:gdLst/>
              <a:ahLst/>
              <a:cxnLst/>
              <a:rect l="l" t="t" r="r" b="b"/>
              <a:pathLst>
                <a:path w="2556284" h="2709333" extrusionOk="0">
                  <a:moveTo>
                    <a:pt x="0" y="0"/>
                  </a:moveTo>
                  <a:lnTo>
                    <a:pt x="2556284" y="0"/>
                  </a:lnTo>
                  <a:lnTo>
                    <a:pt x="2556284" y="2709333"/>
                  </a:lnTo>
                  <a:lnTo>
                    <a:pt x="0" y="2709333"/>
                  </a:lnTo>
                  <a:close/>
                </a:path>
              </a:pathLst>
            </a:custGeom>
            <a:solidFill>
              <a:srgbClr val="FFFFEB"/>
            </a:solidFill>
            <a:ln>
              <a:noFill/>
            </a:ln>
          </p:spPr>
        </p:sp>
        <p:sp>
          <p:nvSpPr>
            <p:cNvPr id="524" name="Google Shape;524;p31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525" name="Google Shape;525;p31"/>
          <p:cNvPicPr preferRelativeResize="0"/>
          <p:nvPr/>
        </p:nvPicPr>
        <p:blipFill rotWithShape="1">
          <a:blip r:embed="rId3">
            <a:alphaModFix amt="25000"/>
          </a:blip>
          <a:srcRect l="7605" r="7604"/>
          <a:stretch/>
        </p:blipFill>
        <p:spPr>
          <a:xfrm rot="5400000">
            <a:off x="4000499" y="290556"/>
            <a:ext cx="10287000" cy="9705889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97507" y="7863185"/>
            <a:ext cx="1292986" cy="1254197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31"/>
          <p:cNvSpPr txBox="1"/>
          <p:nvPr/>
        </p:nvSpPr>
        <p:spPr>
          <a:xfrm>
            <a:off x="4891651" y="3762375"/>
            <a:ext cx="8504700" cy="8863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bg-BG" sz="4800" b="1" dirty="0">
                <a:solidFill>
                  <a:srgbClr val="2C6E49"/>
                </a:solidFill>
                <a:latin typeface="League Spartan"/>
                <a:ea typeface="League Spartan"/>
                <a:cs typeface="League Spartan"/>
                <a:sym typeface="League Spartan"/>
              </a:rPr>
              <a:t>Благодарим за вниманието</a:t>
            </a:r>
            <a:endParaRPr sz="700" b="1" dirty="0">
              <a:latin typeface="League Spartan"/>
              <a:ea typeface="League Spartan"/>
              <a:cs typeface="League Spartan"/>
              <a:sym typeface="League Spartan"/>
            </a:endParaRPr>
          </a:p>
        </p:txBody>
      </p:sp>
      <p:sp>
        <p:nvSpPr>
          <p:cNvPr id="528" name="Google Shape;528;p31"/>
          <p:cNvSpPr txBox="1"/>
          <p:nvPr/>
        </p:nvSpPr>
        <p:spPr>
          <a:xfrm>
            <a:off x="5703818" y="5540218"/>
            <a:ext cx="6880363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30000"/>
              </a:lnSpc>
            </a:pPr>
            <a:r>
              <a:rPr lang="en-US" sz="2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https://www.eufunds.bg/bg/opos</a:t>
            </a:r>
            <a:r>
              <a:rPr lang="en-US" sz="2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endParaRPr dirty="0"/>
          </a:p>
        </p:txBody>
      </p:sp>
      <p:grpSp>
        <p:nvGrpSpPr>
          <p:cNvPr id="3" name="Google Shape;293;p21">
            <a:extLst>
              <a:ext uri="{FF2B5EF4-FFF2-40B4-BE49-F238E27FC236}">
                <a16:creationId xmlns:a16="http://schemas.microsoft.com/office/drawing/2014/main" id="{C8E527AE-F7E4-AC6B-A4BE-BCB66654D5ED}"/>
              </a:ext>
            </a:extLst>
          </p:cNvPr>
          <p:cNvGrpSpPr/>
          <p:nvPr/>
        </p:nvGrpSpPr>
        <p:grpSpPr>
          <a:xfrm>
            <a:off x="0" y="-516834"/>
            <a:ext cx="4291050" cy="10866784"/>
            <a:chOff x="0" y="-47625"/>
            <a:chExt cx="4816592" cy="1005734"/>
          </a:xfrm>
        </p:grpSpPr>
        <p:sp>
          <p:nvSpPr>
            <p:cNvPr id="4" name="Google Shape;294;p21">
              <a:extLst>
                <a:ext uri="{FF2B5EF4-FFF2-40B4-BE49-F238E27FC236}">
                  <a16:creationId xmlns:a16="http://schemas.microsoft.com/office/drawing/2014/main" id="{63D8CE68-D035-5A81-66F8-E5E8FC887B00}"/>
                </a:ext>
              </a:extLst>
            </p:cNvPr>
            <p:cNvSpPr/>
            <p:nvPr/>
          </p:nvSpPr>
          <p:spPr>
            <a:xfrm>
              <a:off x="0" y="0"/>
              <a:ext cx="4816592" cy="958109"/>
            </a:xfrm>
            <a:custGeom>
              <a:avLst/>
              <a:gdLst/>
              <a:ahLst/>
              <a:cxnLst/>
              <a:rect l="l" t="t" r="r" b="b"/>
              <a:pathLst>
                <a:path w="4816592" h="958109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958109"/>
                  </a:lnTo>
                  <a:lnTo>
                    <a:pt x="0" y="958109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5" name="Google Shape;295;p21">
              <a:extLst>
                <a:ext uri="{FF2B5EF4-FFF2-40B4-BE49-F238E27FC236}">
                  <a16:creationId xmlns:a16="http://schemas.microsoft.com/office/drawing/2014/main" id="{E0ED4A89-2F55-2E7D-EE6E-8CF737434716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" name="Google Shape;293;p21">
            <a:extLst>
              <a:ext uri="{FF2B5EF4-FFF2-40B4-BE49-F238E27FC236}">
                <a16:creationId xmlns:a16="http://schemas.microsoft.com/office/drawing/2014/main" id="{8BEE524F-01A9-97A9-F8E0-E7C91DE02A1A}"/>
              </a:ext>
            </a:extLst>
          </p:cNvPr>
          <p:cNvGrpSpPr/>
          <p:nvPr/>
        </p:nvGrpSpPr>
        <p:grpSpPr>
          <a:xfrm>
            <a:off x="13996950" y="-516834"/>
            <a:ext cx="4291050" cy="10803834"/>
            <a:chOff x="0" y="-47625"/>
            <a:chExt cx="4816592" cy="1005734"/>
          </a:xfrm>
        </p:grpSpPr>
        <p:sp>
          <p:nvSpPr>
            <p:cNvPr id="7" name="Google Shape;294;p21">
              <a:extLst>
                <a:ext uri="{FF2B5EF4-FFF2-40B4-BE49-F238E27FC236}">
                  <a16:creationId xmlns:a16="http://schemas.microsoft.com/office/drawing/2014/main" id="{2B7CC00E-A4AB-F195-C0B2-8263057CD025}"/>
                </a:ext>
              </a:extLst>
            </p:cNvPr>
            <p:cNvSpPr/>
            <p:nvPr/>
          </p:nvSpPr>
          <p:spPr>
            <a:xfrm>
              <a:off x="0" y="0"/>
              <a:ext cx="4816592" cy="958109"/>
            </a:xfrm>
            <a:custGeom>
              <a:avLst/>
              <a:gdLst/>
              <a:ahLst/>
              <a:cxnLst/>
              <a:rect l="l" t="t" r="r" b="b"/>
              <a:pathLst>
                <a:path w="4816592" h="958109" extrusionOk="0">
                  <a:moveTo>
                    <a:pt x="0" y="0"/>
                  </a:moveTo>
                  <a:lnTo>
                    <a:pt x="4816592" y="0"/>
                  </a:lnTo>
                  <a:lnTo>
                    <a:pt x="4816592" y="958109"/>
                  </a:lnTo>
                  <a:lnTo>
                    <a:pt x="0" y="958109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8" name="Google Shape;295;p21">
              <a:extLst>
                <a:ext uri="{FF2B5EF4-FFF2-40B4-BE49-F238E27FC236}">
                  <a16:creationId xmlns:a16="http://schemas.microsoft.com/office/drawing/2014/main" id="{348653B0-EB00-BC9F-2D32-EA859F524E34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F7FA604C-C59D-2B96-D4A3-6ED7C8AFA5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-5235"/>
            <a:ext cx="1730839" cy="1778419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2F6015F6-33A2-2ECA-216E-4EAB1B0291F7}"/>
              </a:ext>
            </a:extLst>
          </p:cNvPr>
          <p:cNvGrpSpPr/>
          <p:nvPr/>
        </p:nvGrpSpPr>
        <p:grpSpPr>
          <a:xfrm>
            <a:off x="16342478" y="103064"/>
            <a:ext cx="1840154" cy="1463483"/>
            <a:chOff x="16472648" y="103064"/>
            <a:chExt cx="1840154" cy="1463483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1DCD3421-2B54-175D-BA7F-C1258D7B127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6472648" y="103064"/>
              <a:ext cx="1840154" cy="1463483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75267B9-6615-54A2-FBD7-8ABC0A1AE30C}"/>
                </a:ext>
              </a:extLst>
            </p:cNvPr>
            <p:cNvSpPr/>
            <p:nvPr/>
          </p:nvSpPr>
          <p:spPr>
            <a:xfrm>
              <a:off x="16698554" y="1193983"/>
              <a:ext cx="786171" cy="85542"/>
            </a:xfrm>
            <a:prstGeom prst="rect">
              <a:avLst/>
            </a:prstGeom>
            <a:solidFill>
              <a:srgbClr val="9DD19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/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-51520" y="-90054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/>
          <p:cNvGrpSpPr/>
          <p:nvPr/>
        </p:nvGrpSpPr>
        <p:grpSpPr>
          <a:xfrm>
            <a:off x="3051887" y="2217541"/>
            <a:ext cx="2786664" cy="8019556"/>
            <a:chOff x="0" y="-47625"/>
            <a:chExt cx="1218355" cy="1722300"/>
          </a:xfrm>
        </p:grpSpPr>
        <p:sp>
          <p:nvSpPr>
            <p:cNvPr id="637" name="Google Shape;637;p36"/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/>
          <p:cNvGrpSpPr/>
          <p:nvPr/>
        </p:nvGrpSpPr>
        <p:grpSpPr>
          <a:xfrm>
            <a:off x="8972148" y="2400476"/>
            <a:ext cx="5962949" cy="7797804"/>
            <a:chOff x="169221" y="-147098"/>
            <a:chExt cx="1033062" cy="1674675"/>
          </a:xfrm>
        </p:grpSpPr>
        <p:sp>
          <p:nvSpPr>
            <p:cNvPr id="631" name="Google Shape;631;p36"/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/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/>
          <p:cNvGrpSpPr/>
          <p:nvPr/>
        </p:nvGrpSpPr>
        <p:grpSpPr>
          <a:xfrm>
            <a:off x="6004066" y="2187178"/>
            <a:ext cx="2897599" cy="8035087"/>
            <a:chOff x="-38912" y="-47215"/>
            <a:chExt cx="1036156" cy="1721889"/>
          </a:xfrm>
        </p:grpSpPr>
        <p:sp>
          <p:nvSpPr>
            <p:cNvPr id="634" name="Google Shape;634;p36"/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/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/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/>
          <p:cNvGrpSpPr/>
          <p:nvPr/>
        </p:nvGrpSpPr>
        <p:grpSpPr>
          <a:xfrm>
            <a:off x="120903" y="2489197"/>
            <a:ext cx="2833119" cy="7797804"/>
            <a:chOff x="0" y="-143359"/>
            <a:chExt cx="1238666" cy="1670937"/>
          </a:xfrm>
        </p:grpSpPr>
        <p:sp>
          <p:nvSpPr>
            <p:cNvPr id="640" name="Google Shape;640;p36"/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AA1B9409-E905-723D-5EBF-45EE07E1F903}"/>
              </a:ext>
            </a:extLst>
          </p:cNvPr>
          <p:cNvSpPr txBox="1"/>
          <p:nvPr/>
        </p:nvSpPr>
        <p:spPr>
          <a:xfrm>
            <a:off x="248289" y="3968697"/>
            <a:ext cx="2594883" cy="46166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Допустимо, но не задължително;</a:t>
            </a:r>
          </a:p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Партньорство с    община от същото РСУО;</a:t>
            </a:r>
          </a:p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Споразумение за партньорство с уреждане на взаимоотношения за целите на изпълнение на проекта.</a:t>
            </a: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0DF6AFD4-6525-F6F7-1918-BB9EE15886A4}"/>
              </a:ext>
            </a:extLst>
          </p:cNvPr>
          <p:cNvSpPr txBox="1"/>
          <p:nvPr/>
        </p:nvSpPr>
        <p:spPr>
          <a:xfrm>
            <a:off x="6043877" y="2555752"/>
            <a:ext cx="2832580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949A4628-773A-31C4-8E17-DF53A429D2C1}"/>
              </a:ext>
            </a:extLst>
          </p:cNvPr>
          <p:cNvSpPr txBox="1"/>
          <p:nvPr/>
        </p:nvSpPr>
        <p:spPr>
          <a:xfrm>
            <a:off x="201708" y="3047583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66D68BD5-0E7E-9A9F-7684-60556AFF9D34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3915C345-EF3B-DFF8-E78D-94D26513E08C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BED17D-95C3-6923-AB8A-BE0C01C6B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8E4E4D40-9985-7BE9-7C0D-9A789FC7ED51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B050DB0-F0AB-42F9-1AF3-9607F76D27DD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4CE2202-DEE5-9899-AE39-5C355922C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C17C99C-FECF-0FF6-244E-64DF6916A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657E4E61-78D8-EBF6-44DB-3179A67266AF}"/>
              </a:ext>
            </a:extLst>
          </p:cNvPr>
          <p:cNvSpPr txBox="1"/>
          <p:nvPr/>
        </p:nvSpPr>
        <p:spPr>
          <a:xfrm>
            <a:off x="6173766" y="4017708"/>
            <a:ext cx="2569479" cy="48320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до 30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31.12.2029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общо 84 693 314 </a:t>
            </a:r>
            <a:r>
              <a:rPr lang="ru-RU" sz="20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 (43 303 003,84 евро), 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които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до 29 715 161,24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 (15 193 120,69 евро) за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общини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от региона в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преход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(ЮЗР) и до 54 978 149,43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 (28 109 881,45 евро) за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по-слабо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развитите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00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региони</a:t>
            </a:r>
            <a:r>
              <a:rPr lang="ru-RU" sz="200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bg-BG" sz="200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AE7D1FA0-7E2A-9BEF-2C5A-0CEAABBE4260}"/>
              </a:ext>
            </a:extLst>
          </p:cNvPr>
          <p:cNvSpPr txBox="1"/>
          <p:nvPr/>
        </p:nvSpPr>
        <p:spPr>
          <a:xfrm>
            <a:off x="3117179" y="4012426"/>
            <a:ext cx="2721372" cy="298543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Обявяване - четвърто тримесечие на 2025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Шест месеца срок за кандидатстване</a:t>
            </a:r>
            <a:endParaRPr lang="bg-BG" sz="22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6ECC6-116A-90B0-F94E-C5C9FF5FA1FB}"/>
              </a:ext>
            </a:extLst>
          </p:cNvPr>
          <p:cNvSpPr txBox="1"/>
          <p:nvPr/>
        </p:nvSpPr>
        <p:spPr>
          <a:xfrm>
            <a:off x="3000478" y="2555752"/>
            <a:ext cx="2896657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3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3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9E5F50-231D-8ED6-8099-30C1A1678C0F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9AF113EC-BD91-6392-CC2C-629B7A85C52B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E93D4E76-ED5E-FBC0-853F-1D0E23143BCE}"/>
              </a:ext>
            </a:extLst>
          </p:cNvPr>
          <p:cNvSpPr/>
          <p:nvPr/>
        </p:nvSpPr>
        <p:spPr>
          <a:xfrm>
            <a:off x="15030788" y="2397478"/>
            <a:ext cx="2996978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1469420F-99E2-3F3D-13C9-82A6A9BE880F}"/>
              </a:ext>
            </a:extLst>
          </p:cNvPr>
          <p:cNvSpPr txBox="1"/>
          <p:nvPr/>
        </p:nvSpPr>
        <p:spPr>
          <a:xfrm>
            <a:off x="10221622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A02FDBDE-8933-062A-0A8F-C9E7AA9AF10B}"/>
              </a:ext>
            </a:extLst>
          </p:cNvPr>
          <p:cNvSpPr txBox="1"/>
          <p:nvPr/>
        </p:nvSpPr>
        <p:spPr>
          <a:xfrm>
            <a:off x="15236113" y="2678934"/>
            <a:ext cx="2592435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0F82FF-F450-B098-B997-CE3FC2E1D78C}"/>
              </a:ext>
            </a:extLst>
          </p:cNvPr>
          <p:cNvSpPr txBox="1"/>
          <p:nvPr/>
        </p:nvSpPr>
        <p:spPr>
          <a:xfrm>
            <a:off x="9086579" y="4050213"/>
            <a:ext cx="5848518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Спомагателни дейности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Разделно събиране и транспортиране на битовите биоразградими отпадъци;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Увеличаване капацитета за рециклиране на разделно събрани биоразградими битови отпадъци;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Надграждане на съществуващи общински инсталации за компостиране с подобряване/ модернизация на технологията за рециклиране на разделно събрани биоразградими битови отпадъци;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Мерки за повишаване на осведомеността и поведението за устойчиво управление на отпадъците в региона;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Придобиване на земя и/или учредяването на право на строеж и други ограничени вещни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права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видимост, прозрачност и комуникация и разработване на документация за възлагане на обществени поръчки.</a:t>
            </a:r>
            <a:endParaRPr lang="bg-BG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F1C535-FD55-75BB-1656-A5A1170EB853}"/>
              </a:ext>
            </a:extLst>
          </p:cNvPr>
          <p:cNvSpPr txBox="1"/>
          <p:nvPr/>
        </p:nvSpPr>
        <p:spPr>
          <a:xfrm>
            <a:off x="15030788" y="4013208"/>
            <a:ext cx="3205692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строителни и монтажни работи 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(СМР);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</a:t>
            </a:r>
            <a:r>
              <a:rPr lang="bg-BG" sz="18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азходи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материални активи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нематериални активи;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ru-RU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провеждане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участие в мероприятия;</a:t>
            </a:r>
            <a:endParaRPr lang="bg-BG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 </a:t>
            </a:r>
            <a:endParaRPr lang="ru-RU" sz="18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FFB955AF-762B-55ED-BD61-0E4B82F3ECC3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BB8FFBFF-C5AB-28B7-1A9F-A93E35C8DB3C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0E0C0020-4B47-A4AE-8B1B-5E21771EF1E0}"/>
              </a:ext>
            </a:extLst>
          </p:cNvPr>
          <p:cNvSpPr txBox="1"/>
          <p:nvPr/>
        </p:nvSpPr>
        <p:spPr>
          <a:xfrm>
            <a:off x="1929964" y="118230"/>
            <a:ext cx="14343129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bg-BG" sz="3800" b="0" i="0" u="none" strike="noStrike" kern="600" cap="none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„Мерки за изграждане, разширяване и/или надграждане на общински/регионални системи за разделно събиране и рециклиране на биоразградими отпадъци - трета“</a:t>
            </a:r>
          </a:p>
        </p:txBody>
      </p:sp>
    </p:spTree>
    <p:extLst>
      <p:ext uri="{BB962C8B-B14F-4D97-AF65-F5344CB8AC3E}">
        <p14:creationId xmlns:p14="http://schemas.microsoft.com/office/powerpoint/2010/main" val="29212458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" y="-1666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/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/>
          <p:cNvSpPr/>
          <p:nvPr/>
        </p:nvSpPr>
        <p:spPr>
          <a:xfrm>
            <a:off x="11734349" y="3445763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/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/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/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/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556D82B0-518C-698D-7E3A-6141BEEF91E7}"/>
              </a:ext>
            </a:extLst>
          </p:cNvPr>
          <p:cNvSpPr txBox="1"/>
          <p:nvPr/>
        </p:nvSpPr>
        <p:spPr>
          <a:xfrm>
            <a:off x="190500" y="1903462"/>
            <a:ext cx="11361038" cy="73866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МЕРКИ ЗА ИЗГРАЖДАНЕ, РАЗШИРЯВАНЕ И/ИЛИ НАДГРАЖДАНЕ НА ОБЩИНСКИ/РЕГИОНАЛНИ СИСТЕМИ ЗА РАЗДЕЛНО СЪБИРАНЕ И РЕЦИКЛИРАНЕ НА БИОРАЗГРАДИМИ ОТПАДЪЦИ - ТРЕТА” 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2 „ОТПАДЪЦИ“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006DD85-C579-D967-AB1B-2BFFA6C4DD00}"/>
              </a:ext>
            </a:extLst>
          </p:cNvPr>
          <p:cNvSpPr txBox="1"/>
          <p:nvPr/>
        </p:nvSpPr>
        <p:spPr>
          <a:xfrm>
            <a:off x="11881925" y="6907025"/>
            <a:ext cx="530807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3557F28-66E5-3E0C-9692-63AC42B3D0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71F97897-FFD3-C083-E00D-735623CCD2E1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A6D307AB-8624-300D-F423-E56685A6C34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D09EB889-0F93-2B32-083A-CC9F7235FC9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826481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>
          <a:extLst>
            <a:ext uri="{FF2B5EF4-FFF2-40B4-BE49-F238E27FC236}">
              <a16:creationId xmlns:a16="http://schemas.microsoft.com/office/drawing/2014/main" id="{916AC03C-8533-408F-DEDE-75FCC2CC38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>
            <a:extLst>
              <a:ext uri="{FF2B5EF4-FFF2-40B4-BE49-F238E27FC236}">
                <a16:creationId xmlns:a16="http://schemas.microsoft.com/office/drawing/2014/main" id="{C4C56A7C-CD76-1108-C359-5B49633AEE02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2582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5263842F-E124-3AFD-FF26-B001DD175067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188" name="Google Shape;188;p17">
            <a:extLst>
              <a:ext uri="{FF2B5EF4-FFF2-40B4-BE49-F238E27FC236}">
                <a16:creationId xmlns:a16="http://schemas.microsoft.com/office/drawing/2014/main" id="{78E7E768-9066-38BD-B4DE-8259D41DD1EC}"/>
              </a:ext>
            </a:extLst>
          </p:cNvPr>
          <p:cNvSpPr txBox="1"/>
          <p:nvPr/>
        </p:nvSpPr>
        <p:spPr>
          <a:xfrm>
            <a:off x="2060558" y="278294"/>
            <a:ext cx="14343129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ru-RU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bg-BG" sz="4000" kern="600" noProof="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Информационни</a:t>
            </a:r>
            <a:r>
              <a:rPr lang="ru-RU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кампании – БИТОВИ ОТПАДЪЦИ“</a:t>
            </a:r>
            <a:endParaRPr lang="ru-RU" sz="4000" b="0" i="0" u="none" strike="noStrike" kern="600" cap="none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  <a:sym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2CB891C-B029-18BB-7A06-E4E4E9305A91}"/>
              </a:ext>
            </a:extLst>
          </p:cNvPr>
          <p:cNvSpPr/>
          <p:nvPr/>
        </p:nvSpPr>
        <p:spPr>
          <a:xfrm>
            <a:off x="7926957" y="2273301"/>
            <a:ext cx="4097608" cy="7885291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Принос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подпомагане на местно и регионално ниво на повишаване на осведомеността на населението за целите за управление на отпадъците (с фокус към битовите отпадъци и въвеждане на принципа „плащаш колкото изхвърляш“), за правата, задълженията, възможностите и добри практики за устойчиво потребление и преход към кръгова икономика</a:t>
            </a:r>
            <a:r>
              <a:rPr lang="ru-RU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FED89E9-3116-9185-B94E-866E7EF5FDED}"/>
              </a:ext>
            </a:extLst>
          </p:cNvPr>
          <p:cNvSpPr/>
          <p:nvPr/>
        </p:nvSpPr>
        <p:spPr>
          <a:xfrm>
            <a:off x="13910150" y="2273301"/>
            <a:ext cx="3832160" cy="7885291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00100" lvl="1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Общини;</a:t>
            </a:r>
          </a:p>
          <a:p>
            <a:pPr marL="800100" lvl="1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Юридически лица с нестопанска </a:t>
            </a: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цел (ЮЛНЦ).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3DC0D1E-AFEF-BA01-A41B-44C06BE3A783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2645B97-9322-AB5F-AC9B-2A32FB73365B}"/>
              </a:ext>
            </a:extLst>
          </p:cNvPr>
          <p:cNvSpPr/>
          <p:nvPr/>
        </p:nvSpPr>
        <p:spPr>
          <a:xfrm>
            <a:off x="6101448" y="5540062"/>
            <a:ext cx="1857203" cy="557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BEFB31C4-C788-A3CC-FF75-C1F00AD14159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0606426-0606-7542-41D7-4F55B4E886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6323D58-A976-A182-8E65-E4F156D4E00E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0F33B97A-55AC-2772-CEB5-26BF60235C7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C520B32-B0DE-6170-EAC9-7B857B089B9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10411D7-860E-4CEC-8C79-9DF2C729E0AB}"/>
              </a:ext>
            </a:extLst>
          </p:cNvPr>
          <p:cNvSpPr txBox="1"/>
          <p:nvPr/>
        </p:nvSpPr>
        <p:spPr>
          <a:xfrm>
            <a:off x="750881" y="3068887"/>
            <a:ext cx="5350567" cy="6140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Осигуряване на допълващо финансиране от ПОС 2021-2027 г. за изпълнение на стратегиите за ВОМР, изпълнявани от местни инициативни групи (МИГ) за подпомагане на местно и регионално ниво на повишаване на осведомеността на населението за целите за управление на отпадъците, за правата, задълженията, възможностите и добри практики за устойчиво потребление и преход към кръгова икономика.</a:t>
            </a:r>
            <a:endParaRPr lang="bg-BG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en-US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4EE2C76-26F1-12A5-3703-31C1C8ED1724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6D60323-A763-C315-23D6-618C7DC611DE}"/>
              </a:ext>
            </a:extLst>
          </p:cNvPr>
          <p:cNvSpPr txBox="1"/>
          <p:nvPr/>
        </p:nvSpPr>
        <p:spPr>
          <a:xfrm>
            <a:off x="11937590" y="5540062"/>
            <a:ext cx="206359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01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>
          <a:extLst>
            <a:ext uri="{FF2B5EF4-FFF2-40B4-BE49-F238E27FC236}">
              <a16:creationId xmlns:a16="http://schemas.microsoft.com/office/drawing/2014/main" id="{EEB00972-D8D3-7A78-E7B1-6F0756EE0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>
            <a:extLst>
              <a:ext uri="{FF2B5EF4-FFF2-40B4-BE49-F238E27FC236}">
                <a16:creationId xmlns:a16="http://schemas.microsoft.com/office/drawing/2014/main" id="{02DBBEAA-C48C-78F7-AF72-CF65F02F1CF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-51520" y="-90054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>
            <a:extLst>
              <a:ext uri="{FF2B5EF4-FFF2-40B4-BE49-F238E27FC236}">
                <a16:creationId xmlns:a16="http://schemas.microsoft.com/office/drawing/2014/main" id="{D8058B2E-DC4D-78A2-56CD-ED983706AD53}"/>
              </a:ext>
            </a:extLst>
          </p:cNvPr>
          <p:cNvGrpSpPr/>
          <p:nvPr/>
        </p:nvGrpSpPr>
        <p:grpSpPr>
          <a:xfrm>
            <a:off x="3051887" y="2217541"/>
            <a:ext cx="2786664" cy="8019556"/>
            <a:chOff x="0" y="-47625"/>
            <a:chExt cx="1218355" cy="1722300"/>
          </a:xfrm>
        </p:grpSpPr>
        <p:sp>
          <p:nvSpPr>
            <p:cNvPr id="637" name="Google Shape;637;p36">
              <a:extLst>
                <a:ext uri="{FF2B5EF4-FFF2-40B4-BE49-F238E27FC236}">
                  <a16:creationId xmlns:a16="http://schemas.microsoft.com/office/drawing/2014/main" id="{E74A7903-1B65-BD80-27BE-D6F18F25DCC4}"/>
                </a:ext>
              </a:extLst>
            </p:cNvPr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>
              <a:extLst>
                <a:ext uri="{FF2B5EF4-FFF2-40B4-BE49-F238E27FC236}">
                  <a16:creationId xmlns:a16="http://schemas.microsoft.com/office/drawing/2014/main" id="{7FD9EA26-0951-9DB1-656F-331BAB22A5BA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>
            <a:extLst>
              <a:ext uri="{FF2B5EF4-FFF2-40B4-BE49-F238E27FC236}">
                <a16:creationId xmlns:a16="http://schemas.microsoft.com/office/drawing/2014/main" id="{DCABD38D-24AE-82A0-DBCA-98241F46170C}"/>
              </a:ext>
            </a:extLst>
          </p:cNvPr>
          <p:cNvGrpSpPr/>
          <p:nvPr/>
        </p:nvGrpSpPr>
        <p:grpSpPr>
          <a:xfrm>
            <a:off x="9067840" y="2325041"/>
            <a:ext cx="5004002" cy="7897224"/>
            <a:chOff x="169221" y="-147098"/>
            <a:chExt cx="1033062" cy="1674675"/>
          </a:xfrm>
        </p:grpSpPr>
        <p:sp>
          <p:nvSpPr>
            <p:cNvPr id="631" name="Google Shape;631;p36">
              <a:extLst>
                <a:ext uri="{FF2B5EF4-FFF2-40B4-BE49-F238E27FC236}">
                  <a16:creationId xmlns:a16="http://schemas.microsoft.com/office/drawing/2014/main" id="{D9570367-54FE-31D2-2E6F-24116CA053AA}"/>
                </a:ext>
              </a:extLst>
            </p:cNvPr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>
              <a:extLst>
                <a:ext uri="{FF2B5EF4-FFF2-40B4-BE49-F238E27FC236}">
                  <a16:creationId xmlns:a16="http://schemas.microsoft.com/office/drawing/2014/main" id="{FD697E41-6A4A-96F1-A0EB-A0BABE7C2222}"/>
                </a:ext>
              </a:extLst>
            </p:cNvPr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>
            <a:extLst>
              <a:ext uri="{FF2B5EF4-FFF2-40B4-BE49-F238E27FC236}">
                <a16:creationId xmlns:a16="http://schemas.microsoft.com/office/drawing/2014/main" id="{36393631-5813-A694-9210-0818A29351D9}"/>
              </a:ext>
            </a:extLst>
          </p:cNvPr>
          <p:cNvGrpSpPr/>
          <p:nvPr/>
        </p:nvGrpSpPr>
        <p:grpSpPr>
          <a:xfrm>
            <a:off x="6004066" y="2187178"/>
            <a:ext cx="2897599" cy="8035087"/>
            <a:chOff x="-38912" y="-47215"/>
            <a:chExt cx="1036156" cy="1721889"/>
          </a:xfrm>
        </p:grpSpPr>
        <p:sp>
          <p:nvSpPr>
            <p:cNvPr id="634" name="Google Shape;634;p36">
              <a:extLst>
                <a:ext uri="{FF2B5EF4-FFF2-40B4-BE49-F238E27FC236}">
                  <a16:creationId xmlns:a16="http://schemas.microsoft.com/office/drawing/2014/main" id="{0C4E1F25-1D08-B932-DD1A-9F75A131AF95}"/>
                </a:ext>
              </a:extLst>
            </p:cNvPr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>
              <a:extLst>
                <a:ext uri="{FF2B5EF4-FFF2-40B4-BE49-F238E27FC236}">
                  <a16:creationId xmlns:a16="http://schemas.microsoft.com/office/drawing/2014/main" id="{B73FDFD3-15AA-BD99-DFC9-7E4C3B135910}"/>
                </a:ext>
              </a:extLst>
            </p:cNvPr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>
            <a:extLst>
              <a:ext uri="{FF2B5EF4-FFF2-40B4-BE49-F238E27FC236}">
                <a16:creationId xmlns:a16="http://schemas.microsoft.com/office/drawing/2014/main" id="{0769505C-7E89-A9C4-83F5-BABD223364D4}"/>
              </a:ext>
            </a:extLst>
          </p:cNvPr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>
            <a:extLst>
              <a:ext uri="{FF2B5EF4-FFF2-40B4-BE49-F238E27FC236}">
                <a16:creationId xmlns:a16="http://schemas.microsoft.com/office/drawing/2014/main" id="{AB7152FD-AE21-5C29-9A57-6D461B0A5C66}"/>
              </a:ext>
            </a:extLst>
          </p:cNvPr>
          <p:cNvGrpSpPr/>
          <p:nvPr/>
        </p:nvGrpSpPr>
        <p:grpSpPr>
          <a:xfrm>
            <a:off x="120903" y="2489197"/>
            <a:ext cx="2833119" cy="7797804"/>
            <a:chOff x="0" y="-143359"/>
            <a:chExt cx="1238666" cy="1670937"/>
          </a:xfrm>
        </p:grpSpPr>
        <p:sp>
          <p:nvSpPr>
            <p:cNvPr id="640" name="Google Shape;640;p36">
              <a:extLst>
                <a:ext uri="{FF2B5EF4-FFF2-40B4-BE49-F238E27FC236}">
                  <a16:creationId xmlns:a16="http://schemas.microsoft.com/office/drawing/2014/main" id="{9FE14C16-5C17-3BE3-5CF3-945376D4684E}"/>
                </a:ext>
              </a:extLst>
            </p:cNvPr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>
              <a:extLst>
                <a:ext uri="{FF2B5EF4-FFF2-40B4-BE49-F238E27FC236}">
                  <a16:creationId xmlns:a16="http://schemas.microsoft.com/office/drawing/2014/main" id="{96541D4E-CC5C-2570-B881-4C51BA0D4E45}"/>
                </a:ext>
              </a:extLst>
            </p:cNvPr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61519F7F-B846-FFDB-A659-7AA27F60DBE1}"/>
              </a:ext>
            </a:extLst>
          </p:cNvPr>
          <p:cNvSpPr txBox="1"/>
          <p:nvPr/>
        </p:nvSpPr>
        <p:spPr>
          <a:xfrm>
            <a:off x="248289" y="3981397"/>
            <a:ext cx="2459041" cy="36933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</a:t>
            </a:r>
            <a:r>
              <a:rPr lang="bg-BG" sz="2000" b="1" noProof="0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адължително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, когато кандидат не е община. </a:t>
            </a:r>
          </a:p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 се изисква партньорствата да бъдат регистрирани в съда, а само споразумение</a:t>
            </a:r>
            <a:r>
              <a:rPr lang="ru-RU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70A07D48-B975-C4E8-F795-C0392035B26F}"/>
              </a:ext>
            </a:extLst>
          </p:cNvPr>
          <p:cNvSpPr txBox="1"/>
          <p:nvPr/>
        </p:nvSpPr>
        <p:spPr>
          <a:xfrm>
            <a:off x="6269665" y="2591085"/>
            <a:ext cx="2439765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2C3178DB-CBC7-AD46-14A0-1A5945C4BD90}"/>
              </a:ext>
            </a:extLst>
          </p:cNvPr>
          <p:cNvSpPr txBox="1"/>
          <p:nvPr/>
        </p:nvSpPr>
        <p:spPr>
          <a:xfrm>
            <a:off x="252508" y="3047583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7AE52385-F1CC-FBDA-71C8-F829A348A630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3B9E12E3-7B73-22AC-E931-61C9A8728955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F895EEB-4FF1-C5D6-B386-DB14FEFAC44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28EB8F2A-012D-09FC-CB70-B8BDAD7D786E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D6B79F3-0A83-A394-9572-F51D705359A2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F274C216-1FBC-1364-F7FF-635EB1DE7A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41F176A8-7902-1489-CB22-3412069A70D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37BBB3AC-FD51-3153-DC21-90E468A96DAB}"/>
              </a:ext>
            </a:extLst>
          </p:cNvPr>
          <p:cNvSpPr txBox="1"/>
          <p:nvPr/>
        </p:nvSpPr>
        <p:spPr>
          <a:xfrm>
            <a:off x="6224566" y="4005008"/>
            <a:ext cx="2569479" cy="4216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12 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31.12.2029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общо 7 095 225,00  </a:t>
            </a:r>
            <a:r>
              <a:rPr lang="ru-RU" sz="22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 (3 627 730,94 евро), от </a:t>
            </a:r>
            <a:r>
              <a:rPr lang="ru-RU" sz="22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които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 региона в </a:t>
            </a:r>
            <a:r>
              <a:rPr lang="ru-RU" sz="22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преход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(ЮЗР) до </a:t>
            </a:r>
            <a:r>
              <a:rPr lang="en-US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1 089 675,00  </a:t>
            </a:r>
            <a:r>
              <a:rPr lang="ru-RU" sz="22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 (557 141,98 евро).</a:t>
            </a:r>
            <a:endParaRPr lang="bg-BG" sz="220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71C31221-89AB-8057-1315-3300BFC115C0}"/>
              </a:ext>
            </a:extLst>
          </p:cNvPr>
          <p:cNvSpPr txBox="1"/>
          <p:nvPr/>
        </p:nvSpPr>
        <p:spPr>
          <a:xfrm>
            <a:off x="3150053" y="3974326"/>
            <a:ext cx="2582281" cy="34624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Обявяване – първо тримесечие на 2026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Три месеца срок за кандидатстване. </a:t>
            </a:r>
            <a:endParaRPr lang="bg-BG" sz="20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0F6A20-B434-AF05-16C7-3EBCFE2908A8}"/>
              </a:ext>
            </a:extLst>
          </p:cNvPr>
          <p:cNvSpPr txBox="1"/>
          <p:nvPr/>
        </p:nvSpPr>
        <p:spPr>
          <a:xfrm>
            <a:off x="3051888" y="2695452"/>
            <a:ext cx="2883112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3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3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75FE9C5-9E37-D966-6D51-719C95685F6E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7EAFF301-AFD3-3962-508A-C98BFA3FCD2C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7EF086A8-F6A4-3885-A576-034F526CA0A9}"/>
              </a:ext>
            </a:extLst>
          </p:cNvPr>
          <p:cNvSpPr/>
          <p:nvPr/>
        </p:nvSpPr>
        <p:spPr>
          <a:xfrm>
            <a:off x="14238017" y="2397478"/>
            <a:ext cx="3789749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11C0DAFE-0123-0A27-28DE-D54C4145EA80}"/>
              </a:ext>
            </a:extLst>
          </p:cNvPr>
          <p:cNvSpPr txBox="1"/>
          <p:nvPr/>
        </p:nvSpPr>
        <p:spPr>
          <a:xfrm>
            <a:off x="9967622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EBBDF1FB-64E8-97E1-C974-9B90CA7AE9A5}"/>
              </a:ext>
            </a:extLst>
          </p:cNvPr>
          <p:cNvSpPr txBox="1"/>
          <p:nvPr/>
        </p:nvSpPr>
        <p:spPr>
          <a:xfrm>
            <a:off x="14842413" y="2678934"/>
            <a:ext cx="2592435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F733B99-D748-90E9-97A0-C858B91563F5}"/>
              </a:ext>
            </a:extLst>
          </p:cNvPr>
          <p:cNvSpPr txBox="1"/>
          <p:nvPr/>
        </p:nvSpPr>
        <p:spPr>
          <a:xfrm>
            <a:off x="9187503" y="4240246"/>
            <a:ext cx="4764676" cy="48320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Подготовка на проектно предложение;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Организиране и провеждане на събития, разработване на информационни материали и др. за подобряване на управлението на битовите отпадъци на местно ниво;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видимост, прозрачност и комуникация и разработване на документация за възлагане на обществени поръчки.</a:t>
            </a:r>
            <a:endParaRPr lang="bg-BG" sz="2200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0D589DC6-F076-E5D1-C9B1-8CB60B6B161F}"/>
              </a:ext>
            </a:extLst>
          </p:cNvPr>
          <p:cNvSpPr txBox="1"/>
          <p:nvPr/>
        </p:nvSpPr>
        <p:spPr>
          <a:xfrm>
            <a:off x="14330226" y="4219588"/>
            <a:ext cx="3563773" cy="58477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провеждане 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участие в мероприятия;</a:t>
            </a:r>
            <a:endParaRPr lang="bg-BG" sz="22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22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поръчки.</a:t>
            </a:r>
            <a:endParaRPr lang="ru-RU" sz="22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E4690ED6-EEE5-F85C-CEDF-A7F92161401F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FE235D58-8355-D5A2-B25D-125F0DE39216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8" name="Google Shape;188;p17">
            <a:extLst>
              <a:ext uri="{FF2B5EF4-FFF2-40B4-BE49-F238E27FC236}">
                <a16:creationId xmlns:a16="http://schemas.microsoft.com/office/drawing/2014/main" id="{127AACF7-5902-A92D-F67C-A8042819C683}"/>
              </a:ext>
            </a:extLst>
          </p:cNvPr>
          <p:cNvSpPr txBox="1"/>
          <p:nvPr/>
        </p:nvSpPr>
        <p:spPr>
          <a:xfrm>
            <a:off x="1863241" y="290687"/>
            <a:ext cx="14343129" cy="1231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„</a:t>
            </a:r>
            <a:r>
              <a:rPr lang="ru-RU" sz="4000" b="0" i="0" u="none" strike="noStrike" kern="600" cap="none" dirty="0" err="1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Информационни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 кампании – БИТОВИ ОТПАДЪЦИ“</a:t>
            </a:r>
          </a:p>
        </p:txBody>
      </p:sp>
    </p:spTree>
    <p:extLst>
      <p:ext uri="{BB962C8B-B14F-4D97-AF65-F5344CB8AC3E}">
        <p14:creationId xmlns:p14="http://schemas.microsoft.com/office/powerpoint/2010/main" val="1825811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>
          <a:extLst>
            <a:ext uri="{FF2B5EF4-FFF2-40B4-BE49-F238E27FC236}">
              <a16:creationId xmlns:a16="http://schemas.microsoft.com/office/drawing/2014/main" id="{23625CBB-7702-BE1F-D1C5-DDBE3E98E8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3">
            <a:extLst>
              <a:ext uri="{FF2B5EF4-FFF2-40B4-BE49-F238E27FC236}">
                <a16:creationId xmlns:a16="http://schemas.microsoft.com/office/drawing/2014/main" id="{D8859AD0-5024-07A1-473D-5B35624E730A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0" y="0"/>
            <a:ext cx="18288000" cy="10287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9" name="Google Shape;89;p13">
            <a:extLst>
              <a:ext uri="{FF2B5EF4-FFF2-40B4-BE49-F238E27FC236}">
                <a16:creationId xmlns:a16="http://schemas.microsoft.com/office/drawing/2014/main" id="{8DEA4900-5649-C249-4553-390BB167AECF}"/>
              </a:ext>
            </a:extLst>
          </p:cNvPr>
          <p:cNvGrpSpPr/>
          <p:nvPr/>
        </p:nvGrpSpPr>
        <p:grpSpPr>
          <a:xfrm>
            <a:off x="6920448" y="752282"/>
            <a:ext cx="269790" cy="270999"/>
            <a:chOff x="1813" y="0"/>
            <a:chExt cx="809173" cy="812800"/>
          </a:xfrm>
        </p:grpSpPr>
        <p:sp>
          <p:nvSpPr>
            <p:cNvPr id="90" name="Google Shape;90;p13">
              <a:extLst>
                <a:ext uri="{FF2B5EF4-FFF2-40B4-BE49-F238E27FC236}">
                  <a16:creationId xmlns:a16="http://schemas.microsoft.com/office/drawing/2014/main" id="{A468ACAE-B7EE-FB0A-D13B-4A8F4BA60318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91" name="Google Shape;91;p13">
              <a:extLst>
                <a:ext uri="{FF2B5EF4-FFF2-40B4-BE49-F238E27FC236}">
                  <a16:creationId xmlns:a16="http://schemas.microsoft.com/office/drawing/2014/main" id="{0E2906FD-CA49-DAD2-A3AF-3ADD268F7F1B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95" name="Google Shape;95;p13">
            <a:extLst>
              <a:ext uri="{FF2B5EF4-FFF2-40B4-BE49-F238E27FC236}">
                <a16:creationId xmlns:a16="http://schemas.microsoft.com/office/drawing/2014/main" id="{1BCAD550-E0CB-02A1-4E04-6858200B0279}"/>
              </a:ext>
            </a:extLst>
          </p:cNvPr>
          <p:cNvSpPr/>
          <p:nvPr/>
        </p:nvSpPr>
        <p:spPr>
          <a:xfrm>
            <a:off x="11209965" y="3371621"/>
            <a:ext cx="5638460" cy="5745077"/>
          </a:xfrm>
          <a:custGeom>
            <a:avLst/>
            <a:gdLst/>
            <a:ahLst/>
            <a:cxnLst/>
            <a:rect l="l" t="t" r="r" b="b"/>
            <a:pathLst>
              <a:path w="6350000" h="6349974" extrusionOk="0">
                <a:moveTo>
                  <a:pt x="6350000" y="3175025"/>
                </a:moveTo>
                <a:cubicBezTo>
                  <a:pt x="6350000" y="4928451"/>
                  <a:pt x="4928476" y="6349974"/>
                  <a:pt x="3175000" y="6349974"/>
                </a:cubicBezTo>
                <a:cubicBezTo>
                  <a:pt x="1421498" y="6349974"/>
                  <a:pt x="0" y="4928451"/>
                  <a:pt x="0" y="3175025"/>
                </a:cubicBezTo>
                <a:cubicBezTo>
                  <a:pt x="0" y="1421511"/>
                  <a:pt x="1421498" y="0"/>
                  <a:pt x="3175000" y="0"/>
                </a:cubicBezTo>
                <a:cubicBezTo>
                  <a:pt x="4928501" y="0"/>
                  <a:pt x="6350000" y="1421511"/>
                  <a:pt x="6350000" y="3175025"/>
                </a:cubicBezTo>
                <a:close/>
              </a:path>
            </a:pathLst>
          </a:cu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99" name="Google Shape;99;p13">
            <a:extLst>
              <a:ext uri="{FF2B5EF4-FFF2-40B4-BE49-F238E27FC236}">
                <a16:creationId xmlns:a16="http://schemas.microsoft.com/office/drawing/2014/main" id="{8011DB43-6A4B-D560-0211-F367E1FCE5A4}"/>
              </a:ext>
            </a:extLst>
          </p:cNvPr>
          <p:cNvGrpSpPr/>
          <p:nvPr/>
        </p:nvGrpSpPr>
        <p:grpSpPr>
          <a:xfrm>
            <a:off x="17380579" y="8740432"/>
            <a:ext cx="375267" cy="376949"/>
            <a:chOff x="1813" y="0"/>
            <a:chExt cx="809173" cy="812800"/>
          </a:xfrm>
        </p:grpSpPr>
        <p:sp>
          <p:nvSpPr>
            <p:cNvPr id="100" name="Google Shape;100;p13">
              <a:extLst>
                <a:ext uri="{FF2B5EF4-FFF2-40B4-BE49-F238E27FC236}">
                  <a16:creationId xmlns:a16="http://schemas.microsoft.com/office/drawing/2014/main" id="{0F786369-43A9-E1BC-C34F-C07CB571A6E5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1" name="Google Shape;101;p13">
              <a:extLst>
                <a:ext uri="{FF2B5EF4-FFF2-40B4-BE49-F238E27FC236}">
                  <a16:creationId xmlns:a16="http://schemas.microsoft.com/office/drawing/2014/main" id="{CB04D769-8FE2-0167-A89C-F1EFA894D793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2" name="Google Shape;102;p13">
            <a:extLst>
              <a:ext uri="{FF2B5EF4-FFF2-40B4-BE49-F238E27FC236}">
                <a16:creationId xmlns:a16="http://schemas.microsoft.com/office/drawing/2014/main" id="{EB958D39-2F12-6F49-58EA-9ACBB78C5DA1}"/>
              </a:ext>
            </a:extLst>
          </p:cNvPr>
          <p:cNvGrpSpPr/>
          <p:nvPr/>
        </p:nvGrpSpPr>
        <p:grpSpPr>
          <a:xfrm>
            <a:off x="11386958" y="563807"/>
            <a:ext cx="187634" cy="188475"/>
            <a:chOff x="1813" y="0"/>
            <a:chExt cx="809173" cy="812800"/>
          </a:xfrm>
        </p:grpSpPr>
        <p:sp>
          <p:nvSpPr>
            <p:cNvPr id="103" name="Google Shape;103;p13">
              <a:extLst>
                <a:ext uri="{FF2B5EF4-FFF2-40B4-BE49-F238E27FC236}">
                  <a16:creationId xmlns:a16="http://schemas.microsoft.com/office/drawing/2014/main" id="{30856165-4BFC-DF1C-AC47-E451AE980381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4" name="Google Shape;104;p13">
              <a:extLst>
                <a:ext uri="{FF2B5EF4-FFF2-40B4-BE49-F238E27FC236}">
                  <a16:creationId xmlns:a16="http://schemas.microsoft.com/office/drawing/2014/main" id="{E22AC955-491C-31C5-1816-4941698890F4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106" name="Google Shape;106;p13">
            <a:extLst>
              <a:ext uri="{FF2B5EF4-FFF2-40B4-BE49-F238E27FC236}">
                <a16:creationId xmlns:a16="http://schemas.microsoft.com/office/drawing/2014/main" id="{DD6AC088-B7FB-FB82-4674-73213DD04304}"/>
              </a:ext>
            </a:extLst>
          </p:cNvPr>
          <p:cNvGrpSpPr/>
          <p:nvPr/>
        </p:nvGrpSpPr>
        <p:grpSpPr>
          <a:xfrm>
            <a:off x="13843037" y="2118802"/>
            <a:ext cx="269790" cy="270999"/>
            <a:chOff x="1813" y="0"/>
            <a:chExt cx="809173" cy="812800"/>
          </a:xfrm>
        </p:grpSpPr>
        <p:sp>
          <p:nvSpPr>
            <p:cNvPr id="107" name="Google Shape;107;p13">
              <a:extLst>
                <a:ext uri="{FF2B5EF4-FFF2-40B4-BE49-F238E27FC236}">
                  <a16:creationId xmlns:a16="http://schemas.microsoft.com/office/drawing/2014/main" id="{CC563D3F-F9C4-A38F-18D7-7A8FA901DDF7}"/>
                </a:ext>
              </a:extLst>
            </p:cNvPr>
            <p:cNvSpPr/>
            <p:nvPr/>
          </p:nvSpPr>
          <p:spPr>
            <a:xfrm>
              <a:off x="1813" y="0"/>
              <a:ext cx="809173" cy="812800"/>
            </a:xfrm>
            <a:custGeom>
              <a:avLst/>
              <a:gdLst/>
              <a:ahLst/>
              <a:cxnLst/>
              <a:rect l="l" t="t" r="r" b="b"/>
              <a:pathLst>
                <a:path w="809173" h="812800" extrusionOk="0">
                  <a:moveTo>
                    <a:pt x="404587" y="0"/>
                  </a:moveTo>
                  <a:cubicBezTo>
                    <a:pt x="628326" y="1001"/>
                    <a:pt x="809174" y="182659"/>
                    <a:pt x="809174" y="406400"/>
                  </a:cubicBezTo>
                  <a:cubicBezTo>
                    <a:pt x="809174" y="630141"/>
                    <a:pt x="628326" y="811799"/>
                    <a:pt x="404587" y="812800"/>
                  </a:cubicBezTo>
                  <a:cubicBezTo>
                    <a:pt x="180848" y="811799"/>
                    <a:pt x="0" y="630141"/>
                    <a:pt x="0" y="406400"/>
                  </a:cubicBezTo>
                  <a:cubicBezTo>
                    <a:pt x="0" y="182659"/>
                    <a:pt x="180848" y="1001"/>
                    <a:pt x="404587" y="0"/>
                  </a:cubicBezTo>
                  <a:close/>
                </a:path>
              </a:pathLst>
            </a:custGeom>
            <a:solidFill>
              <a:srgbClr val="403F3F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08" name="Google Shape;108;p13">
              <a:extLst>
                <a:ext uri="{FF2B5EF4-FFF2-40B4-BE49-F238E27FC236}">
                  <a16:creationId xmlns:a16="http://schemas.microsoft.com/office/drawing/2014/main" id="{10E63F09-9C23-A6AA-6635-F9BD4F44B97F}"/>
                </a:ext>
              </a:extLst>
            </p:cNvPr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4B694622-F186-5C24-5333-A1675824B4A0}"/>
              </a:ext>
            </a:extLst>
          </p:cNvPr>
          <p:cNvSpPr txBox="1"/>
          <p:nvPr/>
        </p:nvSpPr>
        <p:spPr>
          <a:xfrm>
            <a:off x="587014" y="3158743"/>
            <a:ext cx="10634510" cy="51706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>
              <a:lnSpc>
                <a:spcPct val="120000"/>
              </a:lnSpc>
            </a:pPr>
            <a:r>
              <a:rPr lang="bg-BG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ГЛАСУВАНЕ НА ПРЕДЛОЖЕНИЕ ЗА МЕТОДИКА И КРИТЕРИИ ЗА ОЦЕНКА НА ПРОЕКТНИ ПРЕДЛОЖЕНИЯ ПО ПРОЦЕДУРА ЧРЕЗ ДИРЕКТНО ПРЕДОСТАВЯНЕ НА БФП </a:t>
            </a:r>
            <a:r>
              <a:rPr lang="bg-BG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</a:t>
            </a:r>
            <a:r>
              <a:rPr lang="ru-RU" sz="4000" b="1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ИНФОРМАЦИОННИ КАМПАНИИ – БИТОВИ ОТПАДЪЦИ” </a:t>
            </a:r>
            <a:r>
              <a:rPr lang="ru-RU" sz="40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ПО ПРИОРИТЕТ 2 „ОТПАДЪЦИ“ НА ПОС 2021-2027 Г.</a:t>
            </a:r>
            <a:endParaRPr sz="4000" dirty="0">
              <a:solidFill>
                <a:srgbClr val="403F3F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C77ADB-C691-D4A1-B001-8B80A4B62911}"/>
              </a:ext>
            </a:extLst>
          </p:cNvPr>
          <p:cNvSpPr txBox="1"/>
          <p:nvPr/>
        </p:nvSpPr>
        <p:spPr>
          <a:xfrm>
            <a:off x="11381230" y="6290452"/>
            <a:ext cx="5308073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5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ЗАСЕДАНИЕ НА КОМИТЕТА ЗА НАБЛЮДЕНИЕ   НА ПОС 2021-2027 г.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25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bg-BG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.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202</a:t>
            </a:r>
            <a:r>
              <a:rPr kumimoji="0" lang="en-US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5</a:t>
            </a:r>
            <a:r>
              <a:rPr kumimoji="0" lang="ru-RU" sz="2000" b="1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г.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bg-BG" sz="1400" b="1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4008693B-7B5B-88A8-4CDD-43C930013F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-17727"/>
            <a:ext cx="1730839" cy="177841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4F39DDE-BDAB-3336-E538-14E5139C5A37}"/>
              </a:ext>
            </a:extLst>
          </p:cNvPr>
          <p:cNvGrpSpPr/>
          <p:nvPr/>
        </p:nvGrpSpPr>
        <p:grpSpPr>
          <a:xfrm>
            <a:off x="16175134" y="46381"/>
            <a:ext cx="2059078" cy="1637594"/>
            <a:chOff x="16273093" y="-70644"/>
            <a:chExt cx="2059078" cy="1637594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08CAA044-F707-7ED5-17F0-45BDEECEBE8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EFE8A3FC-2BA8-82BD-A36A-74C6BB5D5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54842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6" name="Google Shape;186;p17"/>
          <p:cNvPicPr preferRelativeResize="0"/>
          <p:nvPr/>
        </p:nvPicPr>
        <p:blipFill rotWithShape="1">
          <a:blip r:embed="rId3">
            <a:alphaModFix/>
          </a:blip>
          <a:srcRect t="5268" b="5268"/>
          <a:stretch/>
        </p:blipFill>
        <p:spPr>
          <a:xfrm>
            <a:off x="-10880" y="0"/>
            <a:ext cx="18288000" cy="10287000"/>
          </a:xfrm>
          <a:prstGeom prst="rect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078F6C1-A78F-445B-33F5-2A2F509E4C45}"/>
              </a:ext>
            </a:extLst>
          </p:cNvPr>
          <p:cNvSpPr/>
          <p:nvPr/>
        </p:nvSpPr>
        <p:spPr>
          <a:xfrm>
            <a:off x="667328" y="2298549"/>
            <a:ext cx="5497509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87313" algn="just">
              <a:tabLst>
                <a:tab pos="536575" algn="l"/>
                <a:tab pos="5110163" algn="l"/>
              </a:tabLst>
            </a:pPr>
            <a:endParaRPr lang="bg-BG" sz="2600" b="1" dirty="0">
              <a:solidFill>
                <a:srgbClr val="FFFFEB"/>
              </a:solidFill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A1697C-5488-4635-691C-5499E3E69547}"/>
              </a:ext>
            </a:extLst>
          </p:cNvPr>
          <p:cNvSpPr/>
          <p:nvPr/>
        </p:nvSpPr>
        <p:spPr>
          <a:xfrm>
            <a:off x="7926957" y="2298549"/>
            <a:ext cx="4097608" cy="7860043"/>
          </a:xfrm>
          <a:prstGeom prst="rect">
            <a:avLst/>
          </a:prstGeom>
          <a:solidFill>
            <a:srgbClr val="2C7C5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Подобрено природозащитното състояние на видове и типове природни местообитания</a:t>
            </a:r>
            <a:r>
              <a:rPr lang="bg-BG" sz="24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  <a:endParaRPr lang="en-US" sz="2400" b="1" noProof="0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Изпълнени мерки 59, 62, 63 и 72 от Националната рамка за приоритетни действия за Натура 2000.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>
              <a:spcBef>
                <a:spcPts val="1200"/>
              </a:spcBef>
              <a:buClr>
                <a:srgbClr val="FFFFFF"/>
              </a:buClr>
            </a:pPr>
            <a:endParaRPr lang="ru-RU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4A2AFB-6619-DA15-88CD-34820AC5D643}"/>
              </a:ext>
            </a:extLst>
          </p:cNvPr>
          <p:cNvSpPr/>
          <p:nvPr/>
        </p:nvSpPr>
        <p:spPr>
          <a:xfrm>
            <a:off x="13910150" y="2298549"/>
            <a:ext cx="3832160" cy="7860043"/>
          </a:xfrm>
          <a:prstGeom prst="rect">
            <a:avLst/>
          </a:prstGeom>
          <a:solidFill>
            <a:srgbClr val="9DD1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342900" indent="-342900">
              <a:spcBef>
                <a:spcPts val="12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Структури на/към Министерство на околната среда и водите/ Министерство на земеделието и храните, общини, областни администрации, юридически лица с нестопанска цел, научни институти, природонаучни музеи (към БАН) и висши учебни заведения.</a:t>
            </a:r>
            <a:endParaRPr lang="bg-BG" sz="24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2ACA1FA-E7FB-F56D-2ABA-AD2E48E3F4C9}"/>
              </a:ext>
            </a:extLst>
          </p:cNvPr>
          <p:cNvSpPr/>
          <p:nvPr/>
        </p:nvSpPr>
        <p:spPr>
          <a:xfrm>
            <a:off x="226837" y="3805979"/>
            <a:ext cx="360730" cy="42650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ЦЕЛ</a:t>
            </a:r>
            <a:endParaRPr lang="bg-BG" sz="32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45A6FF7-0384-D903-34F4-01EA2D40FDBE}"/>
              </a:ext>
            </a:extLst>
          </p:cNvPr>
          <p:cNvSpPr/>
          <p:nvPr/>
        </p:nvSpPr>
        <p:spPr>
          <a:xfrm>
            <a:off x="6101448" y="5540062"/>
            <a:ext cx="1857203" cy="5572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РЕЗУЛТАТИ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E8EC582-1527-3D77-E9AD-65B8E6B1D59F}"/>
              </a:ext>
            </a:extLst>
          </p:cNvPr>
          <p:cNvCxnSpPr>
            <a:cxnSpLocks/>
          </p:cNvCxnSpPr>
          <p:nvPr/>
        </p:nvCxnSpPr>
        <p:spPr>
          <a:xfrm>
            <a:off x="6182017" y="6097320"/>
            <a:ext cx="1696064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5968093E-8066-DEF2-8FB5-F98FFCA3AC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80" y="4638"/>
            <a:ext cx="1730839" cy="1778419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7CCC77C-BFBE-FB2E-D0D8-9DA10509E274}"/>
              </a:ext>
            </a:extLst>
          </p:cNvPr>
          <p:cNvGrpSpPr/>
          <p:nvPr/>
        </p:nvGrpSpPr>
        <p:grpSpPr>
          <a:xfrm>
            <a:off x="16273093" y="-70644"/>
            <a:ext cx="2059078" cy="1637594"/>
            <a:chOff x="16273093" y="-70644"/>
            <a:chExt cx="2059078" cy="1637594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B502C06-BF03-A370-4589-A69B340A3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DA1A2A6-AED6-25D5-E231-9FE2D513799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4FFA21CA-C1F9-C7C4-6C47-602F211B1B3A}"/>
              </a:ext>
            </a:extLst>
          </p:cNvPr>
          <p:cNvSpPr txBox="1"/>
          <p:nvPr/>
        </p:nvSpPr>
        <p:spPr>
          <a:xfrm>
            <a:off x="750881" y="4884987"/>
            <a:ext cx="5350567" cy="20005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>
              <a:spcBef>
                <a:spcPts val="1200"/>
              </a:spcBef>
              <a:buClr>
                <a:srgbClr val="FFFFFF"/>
              </a:buClr>
            </a:pPr>
            <a:r>
              <a:rPr lang="ru-RU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Подобряване на природозащитното състояние на видове и на типове природни местообитания чрез изпълнение на мерки 59, 62, 63 и 72 от НРПД.</a:t>
            </a:r>
            <a:endParaRPr lang="en-US" sz="9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D622000-2ACC-5666-2F48-E1B619AD8B63}"/>
              </a:ext>
            </a:extLst>
          </p:cNvPr>
          <p:cNvCxnSpPr>
            <a:cxnSpLocks/>
          </p:cNvCxnSpPr>
          <p:nvPr/>
        </p:nvCxnSpPr>
        <p:spPr>
          <a:xfrm>
            <a:off x="11975690" y="6034730"/>
            <a:ext cx="1934460" cy="0"/>
          </a:xfrm>
          <a:prstGeom prst="straightConnector1">
            <a:avLst/>
          </a:prstGeom>
          <a:ln>
            <a:tailEnd type="triangle"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2677A29-F628-6808-D9C5-9081EA51FFDB}"/>
              </a:ext>
            </a:extLst>
          </p:cNvPr>
          <p:cNvSpPr txBox="1"/>
          <p:nvPr/>
        </p:nvSpPr>
        <p:spPr>
          <a:xfrm>
            <a:off x="8332880" y="5540062"/>
            <a:ext cx="926198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bg1">
                    <a:lumMod val="50000"/>
                  </a:schemeClr>
                </a:solidFill>
                <a:latin typeface="Libre Baskerville"/>
                <a:ea typeface="Libre Baskerville"/>
                <a:cs typeface="Libre Baskerville"/>
              </a:rPr>
              <a:t>КАНДИДАТИ</a:t>
            </a:r>
            <a:endParaRPr lang="bg-BG" sz="2400" dirty="0">
              <a:solidFill>
                <a:schemeClr val="bg1">
                  <a:lumMod val="50000"/>
                </a:schemeClr>
              </a:solidFill>
              <a:latin typeface="Bahnschrift SemiBold Condensed" panose="020B0502040204020203" pitchFamily="34" charset="0"/>
            </a:endParaRPr>
          </a:p>
        </p:txBody>
      </p:sp>
      <p:sp>
        <p:nvSpPr>
          <p:cNvPr id="2" name="Google Shape;188;p17">
            <a:extLst>
              <a:ext uri="{FF2B5EF4-FFF2-40B4-BE49-F238E27FC236}">
                <a16:creationId xmlns:a16="http://schemas.microsoft.com/office/drawing/2014/main" id="{04E773C8-457E-7630-0E74-F6231985A627}"/>
              </a:ext>
            </a:extLst>
          </p:cNvPr>
          <p:cNvSpPr txBox="1"/>
          <p:nvPr/>
        </p:nvSpPr>
        <p:spPr>
          <a:xfrm>
            <a:off x="1625600" y="214487"/>
            <a:ext cx="14908681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„Изпълнение на мерки 59, 62, 63 и 72 от Националната рамка за приоритетни действия за Натура 2000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537238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Google Shape;629;p36"/>
          <p:cNvPicPr preferRelativeResize="0"/>
          <p:nvPr/>
        </p:nvPicPr>
        <p:blipFill rotWithShape="1">
          <a:blip r:embed="rId3">
            <a:alphaModFix/>
          </a:blip>
          <a:srcRect b="10536"/>
          <a:stretch/>
        </p:blipFill>
        <p:spPr>
          <a:xfrm>
            <a:off x="0" y="0"/>
            <a:ext cx="18288000" cy="1043820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36" name="Google Shape;636;p36"/>
          <p:cNvGrpSpPr/>
          <p:nvPr/>
        </p:nvGrpSpPr>
        <p:grpSpPr>
          <a:xfrm>
            <a:off x="3573916" y="2267444"/>
            <a:ext cx="3014393" cy="8019556"/>
            <a:chOff x="0" y="-47625"/>
            <a:chExt cx="1218355" cy="1722300"/>
          </a:xfrm>
        </p:grpSpPr>
        <p:sp>
          <p:nvSpPr>
            <p:cNvPr id="637" name="Google Shape;637;p36"/>
            <p:cNvSpPr/>
            <p:nvPr/>
          </p:nvSpPr>
          <p:spPr>
            <a:xfrm>
              <a:off x="0" y="0"/>
              <a:ext cx="1218355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65BB8B"/>
            </a:solidFill>
            <a:ln>
              <a:noFill/>
            </a:ln>
          </p:spPr>
        </p:sp>
        <p:sp>
          <p:nvSpPr>
            <p:cNvPr id="638" name="Google Shape;638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0" name="Google Shape;630;p36"/>
          <p:cNvGrpSpPr/>
          <p:nvPr/>
        </p:nvGrpSpPr>
        <p:grpSpPr>
          <a:xfrm>
            <a:off x="9940453" y="2439293"/>
            <a:ext cx="4019004" cy="7797804"/>
            <a:chOff x="169221" y="-147098"/>
            <a:chExt cx="1033062" cy="1674675"/>
          </a:xfrm>
        </p:grpSpPr>
        <p:sp>
          <p:nvSpPr>
            <p:cNvPr id="631" name="Google Shape;631;p36"/>
            <p:cNvSpPr/>
            <p:nvPr/>
          </p:nvSpPr>
          <p:spPr>
            <a:xfrm>
              <a:off x="169221" y="-147098"/>
              <a:ext cx="1033062" cy="1674675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32" name="Google Shape;632;p36"/>
            <p:cNvSpPr txBox="1"/>
            <p:nvPr/>
          </p:nvSpPr>
          <p:spPr>
            <a:xfrm>
              <a:off x="279352" y="269491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grpSp>
        <p:nvGrpSpPr>
          <p:cNvPr id="633" name="Google Shape;633;p36"/>
          <p:cNvGrpSpPr/>
          <p:nvPr/>
        </p:nvGrpSpPr>
        <p:grpSpPr>
          <a:xfrm>
            <a:off x="6798447" y="2251913"/>
            <a:ext cx="2897599" cy="8035087"/>
            <a:chOff x="-38912" y="-47215"/>
            <a:chExt cx="1036156" cy="1721889"/>
          </a:xfrm>
        </p:grpSpPr>
        <p:sp>
          <p:nvSpPr>
            <p:cNvPr id="634" name="Google Shape;634;p36"/>
            <p:cNvSpPr/>
            <p:nvPr/>
          </p:nvSpPr>
          <p:spPr>
            <a:xfrm>
              <a:off x="-38912" y="3635"/>
              <a:ext cx="1036156" cy="1671039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2C6E49"/>
            </a:solidFill>
            <a:ln>
              <a:noFill/>
            </a:ln>
          </p:spPr>
        </p:sp>
        <p:sp>
          <p:nvSpPr>
            <p:cNvPr id="635" name="Google Shape;635;p36"/>
            <p:cNvSpPr txBox="1"/>
            <p:nvPr/>
          </p:nvSpPr>
          <p:spPr>
            <a:xfrm>
              <a:off x="-11388" y="-4721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42" name="Google Shape;642;p36"/>
          <p:cNvSpPr/>
          <p:nvPr/>
        </p:nvSpPr>
        <p:spPr>
          <a:xfrm>
            <a:off x="1029489" y="5294709"/>
            <a:ext cx="352038" cy="353616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639" name="Google Shape;639;p36"/>
          <p:cNvGrpSpPr/>
          <p:nvPr/>
        </p:nvGrpSpPr>
        <p:grpSpPr>
          <a:xfrm>
            <a:off x="120903" y="2489197"/>
            <a:ext cx="3275238" cy="7797804"/>
            <a:chOff x="0" y="-143359"/>
            <a:chExt cx="1238666" cy="1670937"/>
          </a:xfrm>
        </p:grpSpPr>
        <p:sp>
          <p:nvSpPr>
            <p:cNvPr id="640" name="Google Shape;640;p36"/>
            <p:cNvSpPr/>
            <p:nvPr/>
          </p:nvSpPr>
          <p:spPr>
            <a:xfrm>
              <a:off x="20311" y="-143359"/>
              <a:ext cx="1218355" cy="1670937"/>
            </a:xfrm>
            <a:custGeom>
              <a:avLst/>
              <a:gdLst/>
              <a:ahLst/>
              <a:cxnLst/>
              <a:rect l="l" t="t" r="r" b="b"/>
              <a:pathLst>
                <a:path w="1218355" h="1674675" extrusionOk="0">
                  <a:moveTo>
                    <a:pt x="0" y="0"/>
                  </a:moveTo>
                  <a:lnTo>
                    <a:pt x="1218355" y="0"/>
                  </a:lnTo>
                  <a:lnTo>
                    <a:pt x="1218355" y="1674675"/>
                  </a:lnTo>
                  <a:lnTo>
                    <a:pt x="0" y="1674675"/>
                  </a:lnTo>
                  <a:close/>
                </a:path>
              </a:pathLst>
            </a:custGeom>
            <a:solidFill>
              <a:srgbClr val="9DD193"/>
            </a:solidFill>
            <a:ln>
              <a:noFill/>
            </a:ln>
          </p:spPr>
        </p:sp>
        <p:sp>
          <p:nvSpPr>
            <p:cNvPr id="641" name="Google Shape;641;p36"/>
            <p:cNvSpPr txBox="1"/>
            <p:nvPr/>
          </p:nvSpPr>
          <p:spPr>
            <a:xfrm>
              <a:off x="0" y="-47625"/>
              <a:ext cx="812800" cy="8604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0800" tIns="50800" rIns="50800" bIns="50800" anchor="ctr" anchorCtr="0">
              <a:noAutofit/>
            </a:bodyPr>
            <a:lstStyle/>
            <a:p>
              <a:pPr marL="0" marR="0" lvl="0" indent="0" algn="ctr" rtl="0">
                <a:lnSpc>
                  <a:spcPct val="186611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0" name="Google Shape;653;p36">
            <a:extLst>
              <a:ext uri="{FF2B5EF4-FFF2-40B4-BE49-F238E27FC236}">
                <a16:creationId xmlns:a16="http://schemas.microsoft.com/office/drawing/2014/main" id="{AA1B9409-E905-723D-5EBF-45EE07E1F903}"/>
              </a:ext>
            </a:extLst>
          </p:cNvPr>
          <p:cNvSpPr txBox="1"/>
          <p:nvPr/>
        </p:nvSpPr>
        <p:spPr>
          <a:xfrm>
            <a:off x="179479" y="4256675"/>
            <a:ext cx="3133205" cy="5724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Структури на/към Министерство на околната среда и водите/ Министерство на земеделието и храните, общини, областни администрации, юридически лица с нестопанска цел, научни институти, природонаучни музеи (към БАН) и висши </a:t>
            </a:r>
            <a:r>
              <a:rPr lang="ru-RU" sz="22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учебни</a:t>
            </a:r>
            <a:r>
              <a:rPr lang="ru-RU" sz="22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заведения.</a:t>
            </a:r>
            <a:endParaRPr lang="bg-BG" sz="22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1" name="Google Shape;650;p36">
            <a:extLst>
              <a:ext uri="{FF2B5EF4-FFF2-40B4-BE49-F238E27FC236}">
                <a16:creationId xmlns:a16="http://schemas.microsoft.com/office/drawing/2014/main" id="{0DF6AFD4-6525-F6F7-1918-BB9EE15886A4}"/>
              </a:ext>
            </a:extLst>
          </p:cNvPr>
          <p:cNvSpPr txBox="1"/>
          <p:nvPr/>
        </p:nvSpPr>
        <p:spPr>
          <a:xfrm>
            <a:off x="6510965" y="2641885"/>
            <a:ext cx="3338791" cy="14403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ИЗПЪЛНЕНИЕ</a:t>
            </a:r>
            <a:r>
              <a:rPr lang="en-US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И БЮДЖЕТ</a:t>
            </a:r>
          </a:p>
        </p:txBody>
      </p:sp>
      <p:sp>
        <p:nvSpPr>
          <p:cNvPr id="4" name="Google Shape;650;p36">
            <a:extLst>
              <a:ext uri="{FF2B5EF4-FFF2-40B4-BE49-F238E27FC236}">
                <a16:creationId xmlns:a16="http://schemas.microsoft.com/office/drawing/2014/main" id="{949A4628-773A-31C4-8E17-DF53A429D2C1}"/>
              </a:ext>
            </a:extLst>
          </p:cNvPr>
          <p:cNvSpPr txBox="1"/>
          <p:nvPr/>
        </p:nvSpPr>
        <p:spPr>
          <a:xfrm>
            <a:off x="685215" y="3064825"/>
            <a:ext cx="253238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lvl="0"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ПАРТНЬОРИ</a:t>
            </a:r>
          </a:p>
        </p:txBody>
      </p:sp>
      <p:sp>
        <p:nvSpPr>
          <p:cNvPr id="5" name="Google Shape;650;p36">
            <a:extLst>
              <a:ext uri="{FF2B5EF4-FFF2-40B4-BE49-F238E27FC236}">
                <a16:creationId xmlns:a16="http://schemas.microsoft.com/office/drawing/2014/main" id="{66D68BD5-0E7E-9A9F-7684-60556AFF9D34}"/>
              </a:ext>
            </a:extLst>
          </p:cNvPr>
          <p:cNvSpPr txBox="1"/>
          <p:nvPr/>
        </p:nvSpPr>
        <p:spPr>
          <a:xfrm>
            <a:off x="12909610" y="2776830"/>
            <a:ext cx="3138668" cy="480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14" name="Google Shape;653;p36">
            <a:extLst>
              <a:ext uri="{FF2B5EF4-FFF2-40B4-BE49-F238E27FC236}">
                <a16:creationId xmlns:a16="http://schemas.microsoft.com/office/drawing/2014/main" id="{3915C345-EF3B-DFF8-E78D-94D26513E08C}"/>
              </a:ext>
            </a:extLst>
          </p:cNvPr>
          <p:cNvSpPr txBox="1"/>
          <p:nvPr/>
        </p:nvSpPr>
        <p:spPr>
          <a:xfrm>
            <a:off x="14572499" y="5158583"/>
            <a:ext cx="3138668" cy="4201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174625">
              <a:lnSpc>
                <a:spcPct val="105000"/>
              </a:lnSpc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600" b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2BED17D-95C3-6923-AB8A-BE0C01C6B3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41" y="0"/>
            <a:ext cx="1730839" cy="1778419"/>
          </a:xfrm>
          <a:prstGeom prst="rect">
            <a:avLst/>
          </a:prstGeom>
        </p:spPr>
      </p:pic>
      <p:sp>
        <p:nvSpPr>
          <p:cNvPr id="34" name="Google Shape;643;p36">
            <a:extLst>
              <a:ext uri="{FF2B5EF4-FFF2-40B4-BE49-F238E27FC236}">
                <a16:creationId xmlns:a16="http://schemas.microsoft.com/office/drawing/2014/main" id="{8E4E4D40-9985-7BE9-7C0D-9A789FC7ED51}"/>
              </a:ext>
            </a:extLst>
          </p:cNvPr>
          <p:cNvSpPr/>
          <p:nvPr/>
        </p:nvSpPr>
        <p:spPr>
          <a:xfrm>
            <a:off x="94825" y="3964456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BB050DB0-F0AB-42F9-1AF3-9607F76D27DD}"/>
              </a:ext>
            </a:extLst>
          </p:cNvPr>
          <p:cNvGrpSpPr/>
          <p:nvPr/>
        </p:nvGrpSpPr>
        <p:grpSpPr>
          <a:xfrm>
            <a:off x="16273093" y="91718"/>
            <a:ext cx="2059078" cy="1637594"/>
            <a:chOff x="16273093" y="-70644"/>
            <a:chExt cx="2059078" cy="163759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E4CE2202-DEE5-9899-AE39-5C355922CE1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6273093" y="-70644"/>
              <a:ext cx="2059078" cy="1637594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3C17C99C-FECF-0FF6-244E-64DF6916A1E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534282" y="1122713"/>
              <a:ext cx="877418" cy="123825"/>
            </a:xfrm>
            <a:prstGeom prst="rect">
              <a:avLst/>
            </a:prstGeom>
          </p:spPr>
        </p:pic>
      </p:grpSp>
      <p:sp>
        <p:nvSpPr>
          <p:cNvPr id="42" name="Google Shape;653;p36">
            <a:extLst>
              <a:ext uri="{FF2B5EF4-FFF2-40B4-BE49-F238E27FC236}">
                <a16:creationId xmlns:a16="http://schemas.microsoft.com/office/drawing/2014/main" id="{657E4E61-78D8-EBF6-44DB-3179A67266AF}"/>
              </a:ext>
            </a:extLst>
          </p:cNvPr>
          <p:cNvSpPr txBox="1"/>
          <p:nvPr/>
        </p:nvSpPr>
        <p:spPr>
          <a:xfrm>
            <a:off x="6757833" y="4063719"/>
            <a:ext cx="2988898" cy="61401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36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месеца, не по-късно 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от 31.</a:t>
            </a:r>
            <a:r>
              <a:rPr lang="en-US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12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.2029 г.</a:t>
            </a:r>
          </a:p>
          <a:p>
            <a:pPr marL="93663">
              <a:spcBef>
                <a:spcPts val="1800"/>
              </a:spcBef>
              <a:buClr>
                <a:srgbClr val="FFFFFF"/>
              </a:buClr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31 770 502,52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лв.</a:t>
            </a: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(16 244 001,53 евро): </a:t>
            </a:r>
          </a:p>
          <a:p>
            <a:pPr marL="436563" indent="-342900">
              <a:spcBef>
                <a:spcPts val="18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19 362 717,00 лв. (9 900 000,00 евро) за мярка 59;</a:t>
            </a:r>
          </a:p>
          <a:p>
            <a:pPr marL="436563" indent="-342900">
              <a:spcBef>
                <a:spcPts val="18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 4 048  568,10 лв. (2 070 000,00 евро) за мярка 62;</a:t>
            </a:r>
          </a:p>
          <a:p>
            <a:pPr marL="436563" indent="-342900">
              <a:spcBef>
                <a:spcPts val="18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6 207 804, 42 лв. (3 174 000,00 евро) за мярка 63;</a:t>
            </a:r>
          </a:p>
          <a:p>
            <a:pPr marL="436563" indent="-342900">
              <a:spcBef>
                <a:spcPts val="1800"/>
              </a:spcBef>
              <a:buClr>
                <a:srgbClr val="FFFFFF"/>
              </a:buClr>
              <a:buFont typeface="Arial" panose="020B0604020202020204" pitchFamily="34" charset="0"/>
              <a:buChar char="•"/>
            </a:pP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 2 151 413,00 лв.  (1 100 000,00 евро) за мярка 72.</a:t>
            </a:r>
          </a:p>
        </p:txBody>
      </p:sp>
      <p:sp>
        <p:nvSpPr>
          <p:cNvPr id="36" name="Google Shape;653;p36">
            <a:extLst>
              <a:ext uri="{FF2B5EF4-FFF2-40B4-BE49-F238E27FC236}">
                <a16:creationId xmlns:a16="http://schemas.microsoft.com/office/drawing/2014/main" id="{AE7D1FA0-7E2A-9BEF-2C5A-0CEAABBE4260}"/>
              </a:ext>
            </a:extLst>
          </p:cNvPr>
          <p:cNvSpPr txBox="1"/>
          <p:nvPr/>
        </p:nvSpPr>
        <p:spPr>
          <a:xfrm>
            <a:off x="3589849" y="4641403"/>
            <a:ext cx="2908246" cy="3616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Четвърто тримесечие на 2025 г.</a:t>
            </a:r>
          </a:p>
          <a:p>
            <a:pPr marL="44450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r>
              <a:rPr lang="bg-BG" sz="25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Първо тримесечие на 2026 г.</a:t>
            </a: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  <a:p>
            <a:pPr lvl="0">
              <a:spcBef>
                <a:spcPts val="2400"/>
              </a:spcBef>
              <a:buClr>
                <a:schemeClr val="bg1"/>
              </a:buClr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B6ECC6-116A-90B0-F94E-C5C9FF5FA1FB}"/>
              </a:ext>
            </a:extLst>
          </p:cNvPr>
          <p:cNvSpPr txBox="1"/>
          <p:nvPr/>
        </p:nvSpPr>
        <p:spPr>
          <a:xfrm>
            <a:off x="3501664" y="2555752"/>
            <a:ext cx="3096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bg-BG" sz="24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СРОК ЗА ОБЯВЯВАНЕ И КАНДИДАТСТВАНЕ</a:t>
            </a:r>
            <a:endParaRPr lang="bg-BG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D9E5F50-231D-8ED6-8099-30C1A1678C0F}"/>
              </a:ext>
            </a:extLst>
          </p:cNvPr>
          <p:cNvSpPr txBox="1"/>
          <p:nvPr/>
        </p:nvSpPr>
        <p:spPr>
          <a:xfrm>
            <a:off x="9491007" y="5188372"/>
            <a:ext cx="4398544" cy="4770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44500" lvl="0" indent="-444500">
              <a:spcBef>
                <a:spcPts val="2400"/>
              </a:spcBef>
              <a:buClr>
                <a:schemeClr val="bg1"/>
              </a:buClr>
              <a:buFont typeface="Wingdings" panose="05000000000000000000" pitchFamily="2" charset="2"/>
              <a:buChar char="Ø"/>
            </a:pPr>
            <a:endParaRPr lang="bg-BG" sz="2500" b="1" i="1" dirty="0">
              <a:solidFill>
                <a:srgbClr val="FFFFEB"/>
              </a:solidFill>
              <a:latin typeface="Libre Baskerville"/>
              <a:ea typeface="Libre Baskerville"/>
              <a:cs typeface="Libre Baskerville"/>
            </a:endParaRPr>
          </a:p>
        </p:txBody>
      </p:sp>
      <p:sp>
        <p:nvSpPr>
          <p:cNvPr id="26" name="Google Shape;643;p36">
            <a:extLst>
              <a:ext uri="{FF2B5EF4-FFF2-40B4-BE49-F238E27FC236}">
                <a16:creationId xmlns:a16="http://schemas.microsoft.com/office/drawing/2014/main" id="{9AF113EC-BD91-6392-CC2C-629B7A85C52B}"/>
              </a:ext>
            </a:extLst>
          </p:cNvPr>
          <p:cNvSpPr/>
          <p:nvPr/>
        </p:nvSpPr>
        <p:spPr>
          <a:xfrm>
            <a:off x="14179461" y="4022791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7" name="Google Shape;631;p36">
            <a:extLst>
              <a:ext uri="{FF2B5EF4-FFF2-40B4-BE49-F238E27FC236}">
                <a16:creationId xmlns:a16="http://schemas.microsoft.com/office/drawing/2014/main" id="{E93D4E76-ED5E-FBC0-853F-1D0E23143BCE}"/>
              </a:ext>
            </a:extLst>
          </p:cNvPr>
          <p:cNvSpPr/>
          <p:nvPr/>
        </p:nvSpPr>
        <p:spPr>
          <a:xfrm>
            <a:off x="14219194" y="2397478"/>
            <a:ext cx="3733294" cy="7797804"/>
          </a:xfrm>
          <a:custGeom>
            <a:avLst/>
            <a:gdLst/>
            <a:ahLst/>
            <a:cxnLst/>
            <a:rect l="l" t="t" r="r" b="b"/>
            <a:pathLst>
              <a:path w="1218355" h="1674675" extrusionOk="0">
                <a:moveTo>
                  <a:pt x="0" y="0"/>
                </a:moveTo>
                <a:lnTo>
                  <a:pt x="1218355" y="0"/>
                </a:lnTo>
                <a:lnTo>
                  <a:pt x="1218355" y="1674675"/>
                </a:lnTo>
                <a:lnTo>
                  <a:pt x="0" y="1674675"/>
                </a:lnTo>
                <a:close/>
              </a:path>
            </a:pathLst>
          </a:custGeom>
          <a:solidFill>
            <a:srgbClr val="9DD193"/>
          </a:solidFill>
          <a:ln>
            <a:noFill/>
          </a:ln>
        </p:spPr>
      </p:sp>
      <p:sp>
        <p:nvSpPr>
          <p:cNvPr id="29" name="Google Shape;650;p36">
            <a:extLst>
              <a:ext uri="{FF2B5EF4-FFF2-40B4-BE49-F238E27FC236}">
                <a16:creationId xmlns:a16="http://schemas.microsoft.com/office/drawing/2014/main" id="{1469420F-99E2-3F3D-13C9-82A6A9BE880F}"/>
              </a:ext>
            </a:extLst>
          </p:cNvPr>
          <p:cNvSpPr txBox="1"/>
          <p:nvPr/>
        </p:nvSpPr>
        <p:spPr>
          <a:xfrm>
            <a:off x="10192214" y="2641885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ДЕЙНОСТИ</a:t>
            </a:r>
          </a:p>
        </p:txBody>
      </p:sp>
      <p:sp>
        <p:nvSpPr>
          <p:cNvPr id="30" name="Google Shape;650;p36">
            <a:extLst>
              <a:ext uri="{FF2B5EF4-FFF2-40B4-BE49-F238E27FC236}">
                <a16:creationId xmlns:a16="http://schemas.microsoft.com/office/drawing/2014/main" id="{A02FDBDE-8933-062A-0A8F-C9E7AA9AF10B}"/>
              </a:ext>
            </a:extLst>
          </p:cNvPr>
          <p:cNvSpPr txBox="1"/>
          <p:nvPr/>
        </p:nvSpPr>
        <p:spPr>
          <a:xfrm>
            <a:off x="14489757" y="2678934"/>
            <a:ext cx="3338791" cy="9602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bg-BG" sz="26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ДОПУСТИМИ РАЗХОДИ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40F82FF-F450-B098-B997-CE3FC2E1D78C}"/>
              </a:ext>
            </a:extLst>
          </p:cNvPr>
          <p:cNvSpPr txBox="1"/>
          <p:nvPr/>
        </p:nvSpPr>
        <p:spPr>
          <a:xfrm>
            <a:off x="9924785" y="4038370"/>
            <a:ext cx="4154586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Подготовка на проект;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За мярка 59</a:t>
            </a:r>
            <a:r>
              <a:rPr lang="bg-BG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: </a:t>
            </a:r>
            <a:r>
              <a:rPr lang="bg-BG" sz="18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възстановяване на хидрологичния режим</a:t>
            </a:r>
            <a:r>
              <a:rPr lang="ru-RU" sz="18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За мярка 62: Изграждане/ рехабилитация (и/или премахване и </a:t>
            </a:r>
            <a:r>
              <a:rPr lang="bg-BG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ново изграждане на алтернативни съоръжения) на рибни проходи и премахване или минимизиране влиянието на съществуващи бариери;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</a:rPr>
              <a:t>За мярка  63: Пилотно възстановяване на съществуващи/ потенциални (или бивши ефективни) местообитания влажни зони, меандри по поречието на река Дунав и на дунавски притоци;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b="1" noProof="0" dirty="0">
                <a:solidFill>
                  <a:srgbClr val="FFFFEB"/>
                </a:solidFill>
              </a:rPr>
              <a:t>За мярка 72: Подсилване на популациите на есетровите видове риби чрез зарибяване, което ще компенсира силно ограниченото естествено размножаване.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DF1C535-FD55-75BB-1656-A5A1170EB853}"/>
              </a:ext>
            </a:extLst>
          </p:cNvPr>
          <p:cNvSpPr txBox="1"/>
          <p:nvPr/>
        </p:nvSpPr>
        <p:spPr>
          <a:xfrm>
            <a:off x="14275186" y="4039737"/>
            <a:ext cx="3629703" cy="62478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СМР;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нематериални активи;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материали;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персонал;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услуги;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такси;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Разходи за </a:t>
            </a:r>
            <a:r>
              <a:rPr lang="ru-RU" sz="2000" b="1" dirty="0" err="1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провеждане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 и участие в мероприятия;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Непреки разходи за </a:t>
            </a:r>
            <a:r>
              <a:rPr lang="ru-RU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организация и управление на проекта, </a:t>
            </a:r>
            <a:r>
              <a:rPr lang="bg-BG" sz="2000" b="1" noProof="0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видимост, прозрачност и комуникация и разработване на документация за възлагане на обществени поръчки</a:t>
            </a:r>
            <a:r>
              <a:rPr lang="bg-BG" sz="2000" b="1" dirty="0">
                <a:solidFill>
                  <a:srgbClr val="FFFFEB"/>
                </a:solidFill>
                <a:latin typeface="Libre Baskerville"/>
                <a:ea typeface="Libre Baskerville"/>
                <a:cs typeface="Libre Baskerville"/>
              </a:rPr>
              <a:t>.</a:t>
            </a:r>
          </a:p>
        </p:txBody>
      </p:sp>
      <p:cxnSp>
        <p:nvCxnSpPr>
          <p:cNvPr id="43" name="Google Shape;647;p36">
            <a:extLst>
              <a:ext uri="{FF2B5EF4-FFF2-40B4-BE49-F238E27FC236}">
                <a16:creationId xmlns:a16="http://schemas.microsoft.com/office/drawing/2014/main" id="{FFB955AF-762B-55ED-BD61-0E4B82F3ECC3}"/>
              </a:ext>
            </a:extLst>
          </p:cNvPr>
          <p:cNvCxnSpPr>
            <a:cxnSpLocks/>
          </p:cNvCxnSpPr>
          <p:nvPr/>
        </p:nvCxnSpPr>
        <p:spPr>
          <a:xfrm flipV="1">
            <a:off x="201708" y="4021696"/>
            <a:ext cx="17781545" cy="84464"/>
          </a:xfrm>
          <a:prstGeom prst="straightConnector1">
            <a:avLst/>
          </a:prstGeom>
          <a:noFill/>
          <a:ln w="47625" cap="flat" cmpd="sng">
            <a:solidFill>
              <a:srgbClr val="FFFFEB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" name="Google Shape;643;p36">
            <a:extLst>
              <a:ext uri="{FF2B5EF4-FFF2-40B4-BE49-F238E27FC236}">
                <a16:creationId xmlns:a16="http://schemas.microsoft.com/office/drawing/2014/main" id="{BB8FFBFF-C5AB-28B7-1A9F-A93E35C8DB3C}"/>
              </a:ext>
            </a:extLst>
          </p:cNvPr>
          <p:cNvSpPr/>
          <p:nvPr/>
        </p:nvSpPr>
        <p:spPr>
          <a:xfrm>
            <a:off x="17812913" y="3908072"/>
            <a:ext cx="239665" cy="253311"/>
          </a:xfrm>
          <a:custGeom>
            <a:avLst/>
            <a:gdLst/>
            <a:ahLst/>
            <a:cxnLst/>
            <a:rect l="l" t="t" r="r" b="b"/>
            <a:pathLst>
              <a:path w="6321665" h="6350000" extrusionOk="0">
                <a:moveTo>
                  <a:pt x="3160833" y="0"/>
                </a:moveTo>
                <a:lnTo>
                  <a:pt x="3160833" y="0"/>
                </a:lnTo>
                <a:cubicBezTo>
                  <a:pt x="4908795" y="7817"/>
                  <a:pt x="6321666" y="1427021"/>
                  <a:pt x="6321666" y="3175000"/>
                </a:cubicBezTo>
                <a:cubicBezTo>
                  <a:pt x="6321666" y="4922979"/>
                  <a:pt x="4908795" y="6342183"/>
                  <a:pt x="3160833" y="6350000"/>
                </a:cubicBezTo>
                <a:cubicBezTo>
                  <a:pt x="1412871" y="6342183"/>
                  <a:pt x="0" y="4922979"/>
                  <a:pt x="0" y="3175000"/>
                </a:cubicBezTo>
                <a:cubicBezTo>
                  <a:pt x="0" y="1427021"/>
                  <a:pt x="1412871" y="7817"/>
                  <a:pt x="3160833" y="0"/>
                </a:cubicBezTo>
                <a:close/>
              </a:path>
            </a:pathLst>
          </a:custGeom>
          <a:solidFill>
            <a:srgbClr val="FFFFEB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188;p17">
            <a:extLst>
              <a:ext uri="{FF2B5EF4-FFF2-40B4-BE49-F238E27FC236}">
                <a16:creationId xmlns:a16="http://schemas.microsoft.com/office/drawing/2014/main" id="{28BD1F0D-539D-293F-EFFE-985C80B782B1}"/>
              </a:ext>
            </a:extLst>
          </p:cNvPr>
          <p:cNvSpPr txBox="1"/>
          <p:nvPr/>
        </p:nvSpPr>
        <p:spPr>
          <a:xfrm>
            <a:off x="1625600" y="290687"/>
            <a:ext cx="14908681" cy="18466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ПРОЦЕДУРА </a:t>
            </a:r>
            <a:r>
              <a:rPr lang="bg-BG" sz="4000" kern="600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„Изпълнение на мерки 59, 62, 63 и 72 от Националната рамка за приоритетни действия за Натура 2000</a:t>
            </a:r>
            <a:r>
              <a:rPr lang="ru-RU" sz="4000" b="0" i="0" u="none" strike="noStrike" kern="600" cap="none" dirty="0">
                <a:solidFill>
                  <a:srgbClr val="403F3F"/>
                </a:solidFill>
                <a:latin typeface="Libre Baskerville"/>
                <a:ea typeface="Libre Baskerville"/>
                <a:cs typeface="Libre Baskerville"/>
                <a:sym typeface="Libre Baskerville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07768938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2231</TotalTime>
  <Words>4239</Words>
  <Application>Microsoft Office PowerPoint</Application>
  <PresentationFormat>Custom</PresentationFormat>
  <Paragraphs>350</Paragraphs>
  <Slides>29</Slides>
  <Notes>29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Wingdings</vt:lpstr>
      <vt:lpstr>League Spartan</vt:lpstr>
      <vt:lpstr>Libre Baskerville</vt:lpstr>
      <vt:lpstr>Wingdings 2</vt:lpstr>
      <vt:lpstr>Arial</vt:lpstr>
      <vt:lpstr>Bahnschrift SemiBold Condensed</vt:lpstr>
      <vt:lpstr>Calibri</vt:lpstr>
      <vt:lpstr>Corbel</vt:lpstr>
      <vt:lpstr>Frame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Simeonova</dc:creator>
  <cp:lastModifiedBy>OPOS BG64</cp:lastModifiedBy>
  <cp:revision>651</cp:revision>
  <cp:lastPrinted>2025-11-21T15:09:40Z</cp:lastPrinted>
  <dcterms:created xsi:type="dcterms:W3CDTF">2025-02-17T07:49:16Z</dcterms:created>
  <dcterms:modified xsi:type="dcterms:W3CDTF">2025-11-21T15:09:58Z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2A57285A3812401CAAE14CB7E21A4F00_12</vt:lpwstr>
  </property>
  <property fmtid="{D5CDD505-2E9C-101B-9397-08002B2CF9AE}" pid="3" name="KSOProductBuildVer">
    <vt:lpwstr>1033-12.2.0.19805</vt:lpwstr>
  </property>
</Properties>
</file>